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639" r:id="rId2"/>
    <p:sldId id="632" r:id="rId3"/>
    <p:sldId id="633" r:id="rId4"/>
    <p:sldId id="634" r:id="rId5"/>
    <p:sldId id="635" r:id="rId6"/>
    <p:sldId id="636" r:id="rId7"/>
    <p:sldId id="586" r:id="rId8"/>
    <p:sldId id="644" r:id="rId9"/>
    <p:sldId id="637" r:id="rId10"/>
    <p:sldId id="640" r:id="rId11"/>
    <p:sldId id="641" r:id="rId12"/>
    <p:sldId id="578" r:id="rId13"/>
    <p:sldId id="589" r:id="rId14"/>
    <p:sldId id="580" r:id="rId15"/>
    <p:sldId id="630" r:id="rId16"/>
    <p:sldId id="618" r:id="rId17"/>
    <p:sldId id="562" r:id="rId18"/>
    <p:sldId id="597" r:id="rId19"/>
    <p:sldId id="563" r:id="rId20"/>
    <p:sldId id="638" r:id="rId21"/>
    <p:sldId id="642" r:id="rId22"/>
    <p:sldId id="643" r:id="rId23"/>
    <p:sldId id="645" r:id="rId24"/>
    <p:sldId id="579" r:id="rId25"/>
    <p:sldId id="647" r:id="rId26"/>
    <p:sldId id="646" r:id="rId27"/>
    <p:sldId id="774" r:id="rId28"/>
    <p:sldId id="620" r:id="rId29"/>
    <p:sldId id="631" r:id="rId30"/>
    <p:sldId id="775" r:id="rId31"/>
    <p:sldId id="595" r:id="rId32"/>
    <p:sldId id="607" r:id="rId33"/>
    <p:sldId id="608" r:id="rId34"/>
    <p:sldId id="564" r:id="rId3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3" d="100"/>
          <a:sy n="73" d="100"/>
        </p:scale>
        <p:origin x="40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04037-E4E3-4D9F-ACF9-F054DA4C1F5D}" type="datetimeFigureOut">
              <a:rPr lang="es-ES" smtClean="0"/>
              <a:t>20/02/2025</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1E7AA3-2807-4350-82D4-FD584BD12252}" type="slidenum">
              <a:rPr lang="es-ES" smtClean="0"/>
              <a:t>‹#›</a:t>
            </a:fld>
            <a:endParaRPr lang="es-ES"/>
          </a:p>
        </p:txBody>
      </p:sp>
    </p:spTree>
    <p:extLst>
      <p:ext uri="{BB962C8B-B14F-4D97-AF65-F5344CB8AC3E}">
        <p14:creationId xmlns:p14="http://schemas.microsoft.com/office/powerpoint/2010/main" val="3247149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3376EA9-D602-D25F-0537-0490E7A5278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 xmlns:a16="http://schemas.microsoft.com/office/drawing/2014/main" id="{92DBF11C-E10E-BCBF-CF05-0DB43F40E8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 xmlns:a16="http://schemas.microsoft.com/office/drawing/2014/main" id="{88CFD8B4-052C-2673-02FC-ACF3F06AD912}"/>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1AC9FF6A-7B70-D06E-9452-75ED9BBEABE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 xmlns:a16="http://schemas.microsoft.com/office/drawing/2014/main" id="{C6D4219A-0E9B-6B5C-1152-832691CC63C4}"/>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54743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2658FF16-B656-C21E-7D90-509C5B6B26A6}"/>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 xmlns:a16="http://schemas.microsoft.com/office/drawing/2014/main" id="{89C5B863-CECB-6261-7299-4F22374F5A1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 xmlns:a16="http://schemas.microsoft.com/office/drawing/2014/main" id="{55A1E611-4089-EB0E-9F1D-E5025225DFCE}"/>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C8D6290A-57EA-0FBD-E86D-9DCA53B7EA6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 xmlns:a16="http://schemas.microsoft.com/office/drawing/2014/main" id="{DDE59C7B-1D0B-1E1D-BA08-A8D983EC77DD}"/>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4024845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B91D49A2-AD81-3965-B9BB-F4B3B492999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 xmlns:a16="http://schemas.microsoft.com/office/drawing/2014/main" id="{CA04CF66-DC8E-58AB-6811-6FCA0A659B7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 xmlns:a16="http://schemas.microsoft.com/office/drawing/2014/main" id="{EFD609C1-9614-2BFE-FB0D-9D776143F0ED}"/>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18198C1D-BA07-DED1-F371-96629C4439F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 xmlns:a16="http://schemas.microsoft.com/office/drawing/2014/main" id="{DD52B759-ADF5-AAD4-9BFF-68F1036D300C}"/>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340710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BC89FA4-E6FF-4C42-FE36-8B521B3F05BC}"/>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 xmlns:a16="http://schemas.microsoft.com/office/drawing/2014/main" id="{E169DBD5-EB1E-062F-1456-EED8D557F83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 xmlns:a16="http://schemas.microsoft.com/office/drawing/2014/main" id="{379CC17E-9A66-BC54-9166-CE6D7A3D7754}"/>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E8642420-0383-FA24-B87A-E5858AD57ED3}"/>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 xmlns:a16="http://schemas.microsoft.com/office/drawing/2014/main" id="{8E61F3B8-EED6-D108-92C1-55783AC3F48D}"/>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2363502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4813284A-304E-5EAA-0DEF-35D9D8391CF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 xmlns:a16="http://schemas.microsoft.com/office/drawing/2014/main" id="{13E1B013-0AA8-BA58-E04B-E820844CF6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066528F-6DBB-1257-FA83-112470DBCF9B}"/>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E2E03E2C-3CBD-DA4A-9C4E-972143A4043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 xmlns:a16="http://schemas.microsoft.com/office/drawing/2014/main" id="{E721B01E-EEB6-4EFD-3873-EE76CF9A0274}"/>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2192836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F74933F-5E9E-0CED-FAAB-66DCA80D9E1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 xmlns:a16="http://schemas.microsoft.com/office/drawing/2014/main" id="{0989CA75-3B67-1A66-3825-540C6972825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 xmlns:a16="http://schemas.microsoft.com/office/drawing/2014/main" id="{74E32714-489B-0667-6256-C075FD98025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 xmlns:a16="http://schemas.microsoft.com/office/drawing/2014/main" id="{1D21829F-9D52-B48B-6C90-F6C90EDDC54B}"/>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6" name="Marcador de pie de página 5">
            <a:extLst>
              <a:ext uri="{FF2B5EF4-FFF2-40B4-BE49-F238E27FC236}">
                <a16:creationId xmlns="" xmlns:a16="http://schemas.microsoft.com/office/drawing/2014/main" id="{000854AB-1C94-AC03-0F63-BB42A99BA72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 xmlns:a16="http://schemas.microsoft.com/office/drawing/2014/main" id="{5D324213-0F58-5354-DEE7-0918FEEF8F2A}"/>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3056947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4435326-03AE-30F1-CA14-B157D8D7019F}"/>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 xmlns:a16="http://schemas.microsoft.com/office/drawing/2014/main" id="{CC633617-8AAD-2D2E-778C-8FC6EE9024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02807108-9C48-75BF-E204-AA106663B9F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 xmlns:a16="http://schemas.microsoft.com/office/drawing/2014/main" id="{59683B58-7441-0563-284B-7513788F0C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A2DB9BE2-5F22-08C4-3C70-95B61C79A33B}"/>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 xmlns:a16="http://schemas.microsoft.com/office/drawing/2014/main" id="{3ABA8F5F-70AB-B341-4EDD-8CC6B3BA22A8}"/>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8" name="Marcador de pie de página 7">
            <a:extLst>
              <a:ext uri="{FF2B5EF4-FFF2-40B4-BE49-F238E27FC236}">
                <a16:creationId xmlns="" xmlns:a16="http://schemas.microsoft.com/office/drawing/2014/main" id="{70EF5C47-BC6C-7A22-BD0F-4219EB869D78}"/>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 xmlns:a16="http://schemas.microsoft.com/office/drawing/2014/main" id="{A4FF95EA-1C93-56FF-25B4-92AAB8FD1EFE}"/>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2042710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7B30719-2D62-5B77-B9B4-1A27FE36D272}"/>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 xmlns:a16="http://schemas.microsoft.com/office/drawing/2014/main" id="{E9B856F9-7F00-EFC8-3D34-D76BC0E1E866}"/>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4" name="Marcador de pie de página 3">
            <a:extLst>
              <a:ext uri="{FF2B5EF4-FFF2-40B4-BE49-F238E27FC236}">
                <a16:creationId xmlns="" xmlns:a16="http://schemas.microsoft.com/office/drawing/2014/main" id="{2B6E30C2-ADFA-66B0-9268-7A1F83EA6B7B}"/>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 xmlns:a16="http://schemas.microsoft.com/office/drawing/2014/main" id="{B308CEB2-EDD5-E3FE-E766-3439776C439A}"/>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3411097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E64E4528-A212-7169-61D6-CF1CE408F3E1}"/>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3" name="Marcador de pie de página 2">
            <a:extLst>
              <a:ext uri="{FF2B5EF4-FFF2-40B4-BE49-F238E27FC236}">
                <a16:creationId xmlns="" xmlns:a16="http://schemas.microsoft.com/office/drawing/2014/main" id="{AEBBB2BC-EE1C-6F19-7A2F-3CB96ECB9BD3}"/>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 xmlns:a16="http://schemas.microsoft.com/office/drawing/2014/main" id="{EBE8AF31-11F6-14AF-8445-3DD7ABE3C9F1}"/>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994793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4F2CD4A-4308-59B1-37FC-3C769BCECD6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 xmlns:a16="http://schemas.microsoft.com/office/drawing/2014/main" id="{6BBA6236-8882-9B8D-2019-E918A6F946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 xmlns:a16="http://schemas.microsoft.com/office/drawing/2014/main" id="{E6B62EB8-7979-2827-E5E6-64EA9EED2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948E4681-8093-2225-3C43-82D57A3176B3}"/>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6" name="Marcador de pie de página 5">
            <a:extLst>
              <a:ext uri="{FF2B5EF4-FFF2-40B4-BE49-F238E27FC236}">
                <a16:creationId xmlns="" xmlns:a16="http://schemas.microsoft.com/office/drawing/2014/main" id="{9F812D1E-7168-D4FB-51B4-008C9EE4AC1A}"/>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 xmlns:a16="http://schemas.microsoft.com/office/drawing/2014/main" id="{F28D4270-DAC3-B827-EE15-AAD1A6ED996A}"/>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3956620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E560A60-DBDD-8A12-853F-101FB67BD30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 xmlns:a16="http://schemas.microsoft.com/office/drawing/2014/main" id="{DFCBEFFA-1238-9329-E11B-556BAE1A96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 xmlns:a16="http://schemas.microsoft.com/office/drawing/2014/main" id="{34F098B0-CC4F-62C3-C145-5FEC9584F3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852BA648-692F-F0E0-6997-F8385E2EC9F6}"/>
              </a:ext>
            </a:extLst>
          </p:cNvPr>
          <p:cNvSpPr>
            <a:spLocks noGrp="1"/>
          </p:cNvSpPr>
          <p:nvPr>
            <p:ph type="dt" sz="half" idx="10"/>
          </p:nvPr>
        </p:nvSpPr>
        <p:spPr/>
        <p:txBody>
          <a:bodyPr/>
          <a:lstStyle/>
          <a:p>
            <a:fld id="{13702479-F0A5-4FEA-84CF-BA150927E872}" type="datetimeFigureOut">
              <a:rPr lang="es-ES" smtClean="0"/>
              <a:t>20/02/2025</a:t>
            </a:fld>
            <a:endParaRPr lang="es-ES"/>
          </a:p>
        </p:txBody>
      </p:sp>
      <p:sp>
        <p:nvSpPr>
          <p:cNvPr id="6" name="Marcador de pie de página 5">
            <a:extLst>
              <a:ext uri="{FF2B5EF4-FFF2-40B4-BE49-F238E27FC236}">
                <a16:creationId xmlns="" xmlns:a16="http://schemas.microsoft.com/office/drawing/2014/main" id="{E4B5B23A-4DC1-888D-BAF0-9EE07765BD3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 xmlns:a16="http://schemas.microsoft.com/office/drawing/2014/main" id="{C2D21C13-D0C6-EF77-8AF6-47AF8D769ADE}"/>
              </a:ext>
            </a:extLst>
          </p:cNvPr>
          <p:cNvSpPr>
            <a:spLocks noGrp="1"/>
          </p:cNvSpPr>
          <p:nvPr>
            <p:ph type="sldNum" sz="quarter" idx="12"/>
          </p:nvPr>
        </p:nvSpPr>
        <p:spPr/>
        <p:txBody>
          <a:bodyPr/>
          <a:lstStyle/>
          <a:p>
            <a:fld id="{9EA4578F-96F4-47BC-81B0-ADE65BA7DA2A}" type="slidenum">
              <a:rPr lang="es-ES" smtClean="0"/>
              <a:t>‹#›</a:t>
            </a:fld>
            <a:endParaRPr lang="es-ES"/>
          </a:p>
        </p:txBody>
      </p:sp>
    </p:spTree>
    <p:extLst>
      <p:ext uri="{BB962C8B-B14F-4D97-AF65-F5344CB8AC3E}">
        <p14:creationId xmlns:p14="http://schemas.microsoft.com/office/powerpoint/2010/main" val="3616286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FA75EAB0-D964-FCEC-A2CE-368AAA49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 xmlns:a16="http://schemas.microsoft.com/office/drawing/2014/main" id="{002FA66D-E473-F241-57A1-928CAF03B6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 xmlns:a16="http://schemas.microsoft.com/office/drawing/2014/main" id="{4ADE4DC5-0131-A6B5-591B-3DAEC8876C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02479-F0A5-4FEA-84CF-BA150927E872}" type="datetimeFigureOut">
              <a:rPr lang="es-ES" smtClean="0"/>
              <a:t>20/02/2025</a:t>
            </a:fld>
            <a:endParaRPr lang="es-ES"/>
          </a:p>
        </p:txBody>
      </p:sp>
      <p:sp>
        <p:nvSpPr>
          <p:cNvPr id="5" name="Marcador de pie de página 4">
            <a:extLst>
              <a:ext uri="{FF2B5EF4-FFF2-40B4-BE49-F238E27FC236}">
                <a16:creationId xmlns="" xmlns:a16="http://schemas.microsoft.com/office/drawing/2014/main" id="{7E520A16-EA9C-20D2-975B-ACAB5D7089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 xmlns:a16="http://schemas.microsoft.com/office/drawing/2014/main" id="{26A0C5D7-5E2D-9E49-7821-5F5347ADFC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A4578F-96F4-47BC-81B0-ADE65BA7DA2A}" type="slidenum">
              <a:rPr lang="es-ES" smtClean="0"/>
              <a:t>‹#›</a:t>
            </a:fld>
            <a:endParaRPr lang="es-ES"/>
          </a:p>
        </p:txBody>
      </p:sp>
    </p:spTree>
    <p:extLst>
      <p:ext uri="{BB962C8B-B14F-4D97-AF65-F5344CB8AC3E}">
        <p14:creationId xmlns:p14="http://schemas.microsoft.com/office/powerpoint/2010/main" val="993391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hudoc.esc.coe.int/fre/#{%22sort%22:[%22escpublicationdate%20descending%22],%22escdcidentifier%22:[%22cc-207-2022-dmerits-en%22]}"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linkedin.com/posts/carmen-salcedo-beltr%C3%A1n-2a5b97b3_comitaezministros-activity-7267522744714436609-zYNN?utm_source=share&amp;utm_medium=member_desktop" TargetMode="External"/><Relationship Id="rId2" Type="http://schemas.openxmlformats.org/officeDocument/2006/relationships/hyperlink" Target="https://hudoc.esc.coe.int/fre/#{%22sort%22:[%22escpublicationdate%20descending%22],%22escdcidentifier%22:[%22cc-207-2022-dmerits-en%22]}"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ccoo.es/098bbcdc2d289f84e478b581a04e38e7000001.pdf"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ignasibeltran.com/wp-content/uploads/2024/05/TSJ-PAIS-VASCO-REC.-502-2024-INDEMNIZACION.pdf" TargetMode="External"/><Relationship Id="rId2" Type="http://schemas.openxmlformats.org/officeDocument/2006/relationships/hyperlink" Target="https://www.poderjudicial.es/search/AN/openDocument/050874208f2c9b59a0a8778d75e36f0d/20240730"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ignasibeltran.com/wp-content/uploads/2024/09/11-Sentencia_anonimizada.pdf" TargetMode="External"/><Relationship Id="rId2" Type="http://schemas.openxmlformats.org/officeDocument/2006/relationships/hyperlink" Target="https://ignasibeltran.com/wp-content/uploads/2024/11/SJS-Guadalajara-7-11-24.pdf" TargetMode="External"/><Relationship Id="rId1" Type="http://schemas.openxmlformats.org/officeDocument/2006/relationships/slideLayout" Target="../slideLayouts/slideLayout7.xml"/><Relationship Id="rId4" Type="http://schemas.openxmlformats.org/officeDocument/2006/relationships/hyperlink" Target="https://ignasibeltran.com/wp-content/uploads/2024/09/Sentencia-Eulen-JS2-Tgn_anonimizada.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gnasibeltran.com/wp-content/uploads/2023/11/Acomiadament-Indemnitzacio-addicional.pdf" TargetMode="External"/><Relationship Id="rId2" Type="http://schemas.openxmlformats.org/officeDocument/2006/relationships/hyperlink" Target="https://ignasibeltran.com/wp-content/uploads/2024/10/520645376_Sentencia-estimatoria-sin-datos-personales.pdf" TargetMode="External"/><Relationship Id="rId1" Type="http://schemas.openxmlformats.org/officeDocument/2006/relationships/slideLayout" Target="../slideLayouts/slideLayout7.xml"/><Relationship Id="rId4" Type="http://schemas.openxmlformats.org/officeDocument/2006/relationships/hyperlink" Target="https://www.poderjudicial.es/search/AN/openDocument/9ef104859a52ba51a0a8778d75e36f0d/20240910"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ignasibeltran.com/wp-content/uploads/2023/11/0274-23_J.Social_no1_-_Bilbao_BilbaoSentencia2.pdf"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poderjudicial.es/search/AN/openDocument/f5ed7570d999ee17a0a8778d75e36f0d/20241118"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www.poderjudicial.es/search/AN/openDocument/23b7ce858323fcb4a0a8778d75e36f0d/20230515"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www.poderjudicial.es/search/AN/openDocument/e25bbde0dcc2bc2ea0a8778d75e36f0d/20230210" TargetMode="External"/><Relationship Id="rId2" Type="http://schemas.openxmlformats.org/officeDocument/2006/relationships/hyperlink" Target="https://www.poderjudicial.es/search/AN/openDocument/1ee3777a38fc8dbba0a8778d75e36f0d/20250108"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www.poderjudicial.es/search/AN/openDocument/1ee3777a38fc8dbba0a8778d75e36f0d/20250108"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www.upo.es/revistas/index.php/lex_social/article/view/11495/9864" TargetMode="External"/><Relationship Id="rId2" Type="http://schemas.openxmlformats.org/officeDocument/2006/relationships/hyperlink" Target="https://www.poderjudicial.es/search/AN/openDocument/1ee3777a38fc8dbba0a8778d75e36f0d/20250108"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ignasibeltran.com/extincion-contrato-despido-improcedencia/#tasadaycomplementaria"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boe.es/buscar/act.php?id=BOE-A-2021-9719&amp;p=20210611&amp;tn=1#ai" TargetMode="External"/><Relationship Id="rId2" Type="http://schemas.openxmlformats.org/officeDocument/2006/relationships/hyperlink" Target="https://www.boe.es/buscar/act.php?id=BOE-A-2021-9719&amp;p=20210611&amp;tn=1#an-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ilo.org/public/libdoc/ilo/P/09663/09663(1995-4B).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hj.tribunalconstitucional.es/docs/BOE/BOE-A-2024-9844.pdf" TargetMode="External"/><Relationship Id="rId2" Type="http://schemas.openxmlformats.org/officeDocument/2006/relationships/hyperlink" Target="https://www.poderjudicial.es/search/AN/openDocument/54293913fb51ea0ca0a8778d75e36f0d/20231222" TargetMode="External"/><Relationship Id="rId1" Type="http://schemas.openxmlformats.org/officeDocument/2006/relationships/slideLayout" Target="../slideLayouts/slideLayout7.xml"/><Relationship Id="rId5" Type="http://schemas.openxmlformats.org/officeDocument/2006/relationships/hyperlink" Target="https://www.boe.es/buscar/doc.php?id=CE-D-2021-486" TargetMode="External"/><Relationship Id="rId4" Type="http://schemas.openxmlformats.org/officeDocument/2006/relationships/hyperlink" Target="http://hj.tribunalconstitucional.es/docs/BOE/BOE-T-2006-9157.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6">
            <a:extLst>
              <a:ext uri="{FF2B5EF4-FFF2-40B4-BE49-F238E27FC236}">
                <a16:creationId xmlns="" xmlns:a16="http://schemas.microsoft.com/office/drawing/2014/main" id="{51F2650C-203D-956E-C017-95EBE8ECF4CB}"/>
              </a:ext>
            </a:extLst>
          </p:cNvPr>
          <p:cNvSpPr txBox="1"/>
          <p:nvPr/>
        </p:nvSpPr>
        <p:spPr>
          <a:xfrm>
            <a:off x="4995168" y="6428877"/>
            <a:ext cx="2201663" cy="261610"/>
          </a:xfrm>
          <a:prstGeom prst="rect">
            <a:avLst/>
          </a:prstGeom>
          <a:noFill/>
        </p:spPr>
        <p:txBody>
          <a:bodyPr wrap="square" rtlCol="0">
            <a:spAutoFit/>
          </a:bodyPr>
          <a:lstStyle/>
          <a:p>
            <a:pPr algn="ctr"/>
            <a:r>
              <a:rPr lang="es-ES" sz="1100" b="1" dirty="0" smtClean="0">
                <a:solidFill>
                  <a:schemeClr val="bg1">
                    <a:lumMod val="50000"/>
                  </a:schemeClr>
                </a:solidFill>
              </a:rPr>
              <a:t>20 febrero 2025</a:t>
            </a:r>
            <a:endParaRPr lang="es-ES" sz="1100" b="1" dirty="0">
              <a:solidFill>
                <a:schemeClr val="bg1">
                  <a:lumMod val="50000"/>
                </a:schemeClr>
              </a:solidFill>
            </a:endParaRPr>
          </a:p>
        </p:txBody>
      </p:sp>
      <p:sp>
        <p:nvSpPr>
          <p:cNvPr id="3" name="CuadroTexto 7">
            <a:extLst>
              <a:ext uri="{FF2B5EF4-FFF2-40B4-BE49-F238E27FC236}">
                <a16:creationId xmlns="" xmlns:a16="http://schemas.microsoft.com/office/drawing/2014/main" id="{073A127C-60E3-AE22-B925-F759AAD44EDF}"/>
              </a:ext>
            </a:extLst>
          </p:cNvPr>
          <p:cNvSpPr txBox="1"/>
          <p:nvPr/>
        </p:nvSpPr>
        <p:spPr>
          <a:xfrm>
            <a:off x="4275094" y="5420115"/>
            <a:ext cx="3641814" cy="369332"/>
          </a:xfrm>
          <a:prstGeom prst="rect">
            <a:avLst/>
          </a:prstGeom>
          <a:noFill/>
        </p:spPr>
        <p:txBody>
          <a:bodyPr wrap="square" rtlCol="0">
            <a:spAutoFit/>
          </a:bodyPr>
          <a:lstStyle/>
          <a:p>
            <a:pPr algn="ctr"/>
            <a:r>
              <a:rPr lang="es-ES" b="1" dirty="0"/>
              <a:t>Ignasi Beltran de Heredia Ruiz</a:t>
            </a:r>
          </a:p>
        </p:txBody>
      </p:sp>
      <p:sp>
        <p:nvSpPr>
          <p:cNvPr id="5" name="CuadroTexto 8">
            <a:extLst>
              <a:ext uri="{FF2B5EF4-FFF2-40B4-BE49-F238E27FC236}">
                <a16:creationId xmlns="" xmlns:a16="http://schemas.microsoft.com/office/drawing/2014/main" id="{8A1DA686-864D-14A8-286C-2F3B7B58AD1D}"/>
              </a:ext>
            </a:extLst>
          </p:cNvPr>
          <p:cNvSpPr txBox="1"/>
          <p:nvPr/>
        </p:nvSpPr>
        <p:spPr>
          <a:xfrm>
            <a:off x="3843614" y="5735579"/>
            <a:ext cx="4504773" cy="307777"/>
          </a:xfrm>
          <a:prstGeom prst="rect">
            <a:avLst/>
          </a:prstGeom>
          <a:noFill/>
        </p:spPr>
        <p:txBody>
          <a:bodyPr wrap="square" rtlCol="0">
            <a:spAutoFit/>
          </a:bodyPr>
          <a:lstStyle/>
          <a:p>
            <a:pPr algn="ctr"/>
            <a:r>
              <a:rPr lang="es-ES" sz="1400" dirty="0">
                <a:latin typeface="+mj-lt"/>
              </a:rPr>
              <a:t>Catedrático de Derecho del Trabajo y de la Seguridad Social</a:t>
            </a:r>
          </a:p>
        </p:txBody>
      </p:sp>
      <p:pic>
        <p:nvPicPr>
          <p:cNvPr id="6" name="Picture 2" descr="Ver las imágenes de origen">
            <a:extLst>
              <a:ext uri="{FF2B5EF4-FFF2-40B4-BE49-F238E27FC236}">
                <a16:creationId xmlns="" xmlns:a16="http://schemas.microsoft.com/office/drawing/2014/main" id="{6EF30F55-F482-54C9-C1D4-2C88934FDC9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08602" y="6070534"/>
            <a:ext cx="774796" cy="358343"/>
          </a:xfrm>
          <a:prstGeom prst="rect">
            <a:avLst/>
          </a:prstGeom>
          <a:noFill/>
          <a:extLst>
            <a:ext uri="{909E8E84-426E-40DD-AFC4-6F175D3DCCD1}">
              <a14:hiddenFill xmlns:a14="http://schemas.microsoft.com/office/drawing/2010/main">
                <a:solidFill>
                  <a:srgbClr val="FFFFFF"/>
                </a:solidFill>
              </a14:hiddenFill>
            </a:ext>
          </a:extLst>
        </p:spPr>
      </p:pic>
      <p:sp>
        <p:nvSpPr>
          <p:cNvPr id="10" name="CuadroTexto 9">
            <a:extLst>
              <a:ext uri="{FF2B5EF4-FFF2-40B4-BE49-F238E27FC236}">
                <a16:creationId xmlns="" xmlns:a16="http://schemas.microsoft.com/office/drawing/2014/main" id="{203AFAD6-0C8D-B5E3-BFA3-F6D7DAE225FF}"/>
              </a:ext>
            </a:extLst>
          </p:cNvPr>
          <p:cNvSpPr txBox="1"/>
          <p:nvPr/>
        </p:nvSpPr>
        <p:spPr>
          <a:xfrm>
            <a:off x="860604" y="2405123"/>
            <a:ext cx="10470781" cy="1569660"/>
          </a:xfrm>
          <a:prstGeom prst="rect">
            <a:avLst/>
          </a:prstGeom>
          <a:noFill/>
        </p:spPr>
        <p:txBody>
          <a:bodyPr wrap="square">
            <a:spAutoFit/>
          </a:bodyPr>
          <a:lstStyle/>
          <a:p>
            <a:pPr algn="ctr"/>
            <a:r>
              <a:rPr lang="es-ES" sz="3200" b="1" dirty="0"/>
              <a:t>L</a:t>
            </a:r>
            <a:r>
              <a:rPr lang="es-ES" sz="3200" b="1" dirty="0" smtClean="0"/>
              <a:t>as </a:t>
            </a:r>
            <a:r>
              <a:rPr lang="es-ES" sz="3200" b="1" dirty="0"/>
              <a:t>indemnizaciones adicionales </a:t>
            </a:r>
            <a:r>
              <a:rPr lang="es-ES" sz="3200" b="1" dirty="0" smtClean="0"/>
              <a:t>con </a:t>
            </a:r>
            <a:r>
              <a:rPr lang="es-ES" sz="3200" b="1" dirty="0"/>
              <a:t>base en el </a:t>
            </a:r>
            <a:r>
              <a:rPr lang="es-ES" sz="3200" b="1" dirty="0" smtClean="0"/>
              <a:t>marco regulatorio </a:t>
            </a:r>
            <a:r>
              <a:rPr lang="es-ES" sz="3200" b="1" dirty="0"/>
              <a:t>del Convenio 158 de la OIT y el artículo 24 de la Carta </a:t>
            </a:r>
            <a:r>
              <a:rPr lang="es-ES" sz="3200" b="1" dirty="0" smtClean="0"/>
              <a:t>Social Europea </a:t>
            </a:r>
            <a:r>
              <a:rPr lang="es-ES" sz="3200" b="1" dirty="0"/>
              <a:t>(1966</a:t>
            </a:r>
            <a:r>
              <a:rPr lang="es-ES" sz="3200" b="1" dirty="0" smtClean="0"/>
              <a:t>)</a:t>
            </a:r>
            <a:endParaRPr lang="es-ES" sz="3200" b="1" dirty="0"/>
          </a:p>
        </p:txBody>
      </p:sp>
      <p:sp>
        <p:nvSpPr>
          <p:cNvPr id="7" name="Rectangle 6"/>
          <p:cNvSpPr/>
          <p:nvPr/>
        </p:nvSpPr>
        <p:spPr>
          <a:xfrm>
            <a:off x="3047993" y="916618"/>
            <a:ext cx="6096000" cy="307777"/>
          </a:xfrm>
          <a:prstGeom prst="rect">
            <a:avLst/>
          </a:prstGeom>
        </p:spPr>
        <p:txBody>
          <a:bodyPr>
            <a:spAutoFit/>
          </a:bodyPr>
          <a:lstStyle/>
          <a:p>
            <a:pPr algn="ctr"/>
            <a:r>
              <a:rPr lang="ca-ES" sz="1400" b="1" dirty="0">
                <a:solidFill>
                  <a:schemeClr val="accent4">
                    <a:lumMod val="75000"/>
                  </a:schemeClr>
                </a:solidFill>
              </a:rPr>
              <a:t>Jornada </a:t>
            </a:r>
            <a:r>
              <a:rPr lang="ca-ES" sz="1400" b="1" dirty="0" err="1" smtClean="0">
                <a:solidFill>
                  <a:schemeClr val="accent4">
                    <a:lumMod val="75000"/>
                  </a:schemeClr>
                </a:solidFill>
              </a:rPr>
              <a:t>día</a:t>
            </a:r>
            <a:r>
              <a:rPr lang="ca-ES" sz="1400" b="1" dirty="0" smtClean="0">
                <a:solidFill>
                  <a:schemeClr val="accent4">
                    <a:lumMod val="75000"/>
                  </a:schemeClr>
                </a:solidFill>
              </a:rPr>
              <a:t> mundial de la </a:t>
            </a:r>
            <a:r>
              <a:rPr lang="ca-ES" sz="1400" b="1" dirty="0" err="1" smtClean="0">
                <a:solidFill>
                  <a:schemeClr val="accent4">
                    <a:lumMod val="75000"/>
                  </a:schemeClr>
                </a:solidFill>
              </a:rPr>
              <a:t>Justicia</a:t>
            </a:r>
            <a:r>
              <a:rPr lang="ca-ES" sz="1400" b="1" dirty="0" smtClean="0">
                <a:solidFill>
                  <a:schemeClr val="accent4">
                    <a:lumMod val="75000"/>
                  </a:schemeClr>
                </a:solidFill>
              </a:rPr>
              <a:t> Social</a:t>
            </a:r>
            <a:endParaRPr lang="ca-ES" sz="1400" b="1" dirty="0">
              <a:solidFill>
                <a:schemeClr val="accent4">
                  <a:lumMod val="75000"/>
                </a:schemeClr>
              </a:solidFill>
            </a:endParaRPr>
          </a:p>
        </p:txBody>
      </p:sp>
      <p:pic>
        <p:nvPicPr>
          <p:cNvPr id="8" name="Imatge 7"/>
          <p:cNvPicPr>
            <a:picLocks noChangeAspect="1"/>
          </p:cNvPicPr>
          <p:nvPr/>
        </p:nvPicPr>
        <p:blipFill rotWithShape="1">
          <a:blip r:embed="rId3"/>
          <a:srcRect l="20308" t="36923" r="45192" b="51179"/>
          <a:stretch/>
        </p:blipFill>
        <p:spPr>
          <a:xfrm>
            <a:off x="4581262" y="312774"/>
            <a:ext cx="3029463" cy="587655"/>
          </a:xfrm>
          <a:prstGeom prst="rect">
            <a:avLst/>
          </a:prstGeom>
        </p:spPr>
      </p:pic>
    </p:spTree>
    <p:extLst>
      <p:ext uri="{BB962C8B-B14F-4D97-AF65-F5344CB8AC3E}">
        <p14:creationId xmlns:p14="http://schemas.microsoft.com/office/powerpoint/2010/main" val="527664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11F6DF35-114C-17B0-E228-F93748F34301}"/>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5075420F-4CBA-2EE9-A43E-FD7280133214}"/>
              </a:ext>
            </a:extLst>
          </p:cNvPr>
          <p:cNvSpPr txBox="1"/>
          <p:nvPr/>
        </p:nvSpPr>
        <p:spPr>
          <a:xfrm>
            <a:off x="385482" y="237600"/>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
        <p:nvSpPr>
          <p:cNvPr id="6" name="CuadroTexto 5">
            <a:extLst>
              <a:ext uri="{FF2B5EF4-FFF2-40B4-BE49-F238E27FC236}">
                <a16:creationId xmlns="" xmlns:a16="http://schemas.microsoft.com/office/drawing/2014/main" id="{20EC1235-759C-3BB3-0916-F23FA841A9F0}"/>
              </a:ext>
            </a:extLst>
          </p:cNvPr>
          <p:cNvSpPr txBox="1"/>
          <p:nvPr/>
        </p:nvSpPr>
        <p:spPr>
          <a:xfrm>
            <a:off x="632011" y="814316"/>
            <a:ext cx="10927978" cy="400110"/>
          </a:xfrm>
          <a:prstGeom prst="rect">
            <a:avLst/>
          </a:prstGeom>
          <a:noFill/>
        </p:spPr>
        <p:txBody>
          <a:bodyPr wrap="square">
            <a:spAutoFit/>
          </a:bodyPr>
          <a:lstStyle/>
          <a:p>
            <a:r>
              <a:rPr lang="es-ES" sz="2000" b="1">
                <a:solidFill>
                  <a:srgbClr val="333333"/>
                </a:solidFill>
                <a:effectLst/>
              </a:rPr>
              <a:t>Decisión CEDS 20 de marzo 2024 </a:t>
            </a:r>
            <a:r>
              <a:rPr lang="es-ES" sz="2000" b="0" i="0">
                <a:solidFill>
                  <a:srgbClr val="4C4C4C"/>
                </a:solidFill>
                <a:effectLst/>
              </a:rPr>
              <a:t>(</a:t>
            </a:r>
            <a:r>
              <a:rPr lang="es-ES" sz="2000" b="0" i="0" u="none" strike="noStrike">
                <a:solidFill>
                  <a:srgbClr val="3578BA"/>
                </a:solidFill>
                <a:effectLst/>
                <a:hlinkClick r:id="rId2"/>
              </a:rPr>
              <a:t>núm. 207/2022</a:t>
            </a:r>
            <a:r>
              <a:rPr lang="es-ES" sz="2000" b="0" i="0">
                <a:solidFill>
                  <a:srgbClr val="4C4C4C"/>
                </a:solidFill>
                <a:effectLst/>
              </a:rPr>
              <a:t>), </a:t>
            </a:r>
            <a:r>
              <a:rPr lang="es-ES" sz="2000" b="0" i="1">
                <a:solidFill>
                  <a:srgbClr val="4C4C4C"/>
                </a:solidFill>
                <a:effectLst/>
              </a:rPr>
              <a:t>Unión General de Trabajadores (UGT) v. Spain</a:t>
            </a:r>
            <a:r>
              <a:rPr lang="es-ES" sz="2000" b="0" i="0">
                <a:solidFill>
                  <a:srgbClr val="4C4C4C"/>
                </a:solidFill>
                <a:effectLst/>
              </a:rPr>
              <a:t>.</a:t>
            </a:r>
            <a:r>
              <a:rPr lang="fr-FR" sz="2000"/>
              <a:t> </a:t>
            </a:r>
            <a:endParaRPr lang="es-ES" sz="2000"/>
          </a:p>
        </p:txBody>
      </p:sp>
      <p:sp>
        <p:nvSpPr>
          <p:cNvPr id="9" name="CuadroTexto 8">
            <a:extLst>
              <a:ext uri="{FF2B5EF4-FFF2-40B4-BE49-F238E27FC236}">
                <a16:creationId xmlns="" xmlns:a16="http://schemas.microsoft.com/office/drawing/2014/main" id="{D9582B59-FA1D-3FEC-1218-20B8C2EFACB5}"/>
              </a:ext>
            </a:extLst>
          </p:cNvPr>
          <p:cNvSpPr txBox="1"/>
          <p:nvPr/>
        </p:nvSpPr>
        <p:spPr>
          <a:xfrm>
            <a:off x="990602" y="1329477"/>
            <a:ext cx="10318376" cy="2246769"/>
          </a:xfrm>
          <a:prstGeom prst="rect">
            <a:avLst/>
          </a:prstGeom>
          <a:noFill/>
        </p:spPr>
        <p:txBody>
          <a:bodyPr wrap="square">
            <a:spAutoFit/>
          </a:bodyPr>
          <a:lstStyle/>
          <a:p>
            <a:r>
              <a:rPr lang="es-ES" sz="2000" dirty="0"/>
              <a:t>“Los sistemas de compensación se consideran conformes con la Carta cuando cumplen con las siguientes condiciones: </a:t>
            </a:r>
          </a:p>
          <a:p>
            <a:pPr lvl="1"/>
            <a:r>
              <a:rPr lang="es-ES" sz="2000" dirty="0"/>
              <a:t>- proporcionar el </a:t>
            </a:r>
            <a:r>
              <a:rPr lang="es-ES" sz="2000" b="1" dirty="0"/>
              <a:t>reembolso de las pérdidas financieras</a:t>
            </a:r>
            <a:r>
              <a:rPr lang="es-ES" sz="2000" dirty="0"/>
              <a:t> incurridas entre la fecha del despido y la decisión del órgano de apelación; </a:t>
            </a:r>
          </a:p>
          <a:p>
            <a:pPr lvl="1"/>
            <a:r>
              <a:rPr lang="es-ES" sz="2000" dirty="0"/>
              <a:t>- prever la </a:t>
            </a:r>
            <a:r>
              <a:rPr lang="es-ES" sz="2000" b="1" dirty="0"/>
              <a:t>posibilidad de readmisión </a:t>
            </a:r>
            <a:r>
              <a:rPr lang="es-ES" sz="2000" dirty="0"/>
              <a:t>del trabajador; y/o </a:t>
            </a:r>
          </a:p>
          <a:p>
            <a:pPr lvl="1"/>
            <a:r>
              <a:rPr lang="es-ES" sz="2000" dirty="0"/>
              <a:t>- ofrecer una </a:t>
            </a:r>
            <a:r>
              <a:rPr lang="es-ES" sz="2000" b="1" dirty="0"/>
              <a:t>compensación de un nivel lo suficientemente alto como para disuadir al empleador y reparar el daño sufrido </a:t>
            </a:r>
            <a:r>
              <a:rPr lang="es-ES" sz="2000" dirty="0"/>
              <a:t>por la víctima”</a:t>
            </a:r>
          </a:p>
        </p:txBody>
      </p:sp>
      <p:sp>
        <p:nvSpPr>
          <p:cNvPr id="14" name="CuadroTexto 13">
            <a:extLst>
              <a:ext uri="{FF2B5EF4-FFF2-40B4-BE49-F238E27FC236}">
                <a16:creationId xmlns="" xmlns:a16="http://schemas.microsoft.com/office/drawing/2014/main" id="{F8F2AAFE-2C2A-FE93-CC68-398CFC3B5AD2}"/>
              </a:ext>
            </a:extLst>
          </p:cNvPr>
          <p:cNvSpPr txBox="1"/>
          <p:nvPr/>
        </p:nvSpPr>
        <p:spPr>
          <a:xfrm>
            <a:off x="900953" y="3709972"/>
            <a:ext cx="10542495" cy="1323439"/>
          </a:xfrm>
          <a:prstGeom prst="rect">
            <a:avLst/>
          </a:prstGeom>
          <a:noFill/>
        </p:spPr>
        <p:txBody>
          <a:bodyPr wrap="square">
            <a:spAutoFit/>
          </a:bodyPr>
          <a:lstStyle/>
          <a:p>
            <a:r>
              <a:rPr lang="es-ES" sz="2000" dirty="0"/>
              <a:t>“</a:t>
            </a:r>
            <a:r>
              <a:rPr lang="es-ES" sz="2000" b="1" dirty="0">
                <a:solidFill>
                  <a:srgbClr val="C00000"/>
                </a:solidFill>
              </a:rPr>
              <a:t>la compensación por despido improcedente debe ser tanto proporcional a la pérdida sufrida por la víctima como lo suficientemente disuasoria para los empleadores </a:t>
            </a:r>
            <a:r>
              <a:rPr lang="es-ES" sz="2000" dirty="0"/>
              <a:t>(…). </a:t>
            </a:r>
            <a:r>
              <a:rPr lang="es-ES" sz="2000" u="sng" dirty="0"/>
              <a:t>Cualquier límite en la compensación que pueda impedir que los daños sean proporcionales a la pérdida sufrida y lo suficientemente disuasorios es, en principio, contrario al artículo 24 de la Carta</a:t>
            </a:r>
            <a:r>
              <a:rPr lang="es-ES" sz="2000" dirty="0"/>
              <a:t>”</a:t>
            </a:r>
          </a:p>
        </p:txBody>
      </p:sp>
      <p:sp>
        <p:nvSpPr>
          <p:cNvPr id="18" name="CuadroTexto 17">
            <a:extLst>
              <a:ext uri="{FF2B5EF4-FFF2-40B4-BE49-F238E27FC236}">
                <a16:creationId xmlns="" xmlns:a16="http://schemas.microsoft.com/office/drawing/2014/main" id="{12861C63-F66B-4818-EAD6-1DA7796D123D}"/>
              </a:ext>
            </a:extLst>
          </p:cNvPr>
          <p:cNvSpPr txBox="1"/>
          <p:nvPr/>
        </p:nvSpPr>
        <p:spPr>
          <a:xfrm>
            <a:off x="883022" y="5259471"/>
            <a:ext cx="10425955" cy="1323439"/>
          </a:xfrm>
          <a:prstGeom prst="rect">
            <a:avLst/>
          </a:prstGeom>
          <a:noFill/>
        </p:spPr>
        <p:txBody>
          <a:bodyPr wrap="square">
            <a:spAutoFit/>
          </a:bodyPr>
          <a:lstStyle/>
          <a:p>
            <a:r>
              <a:rPr lang="es-ES" sz="2000" dirty="0"/>
              <a:t>“</a:t>
            </a:r>
            <a:r>
              <a:rPr lang="es-ES" sz="2000" b="1" dirty="0"/>
              <a:t>Si existe tal límite en la compensación por daños pecuniarios, la víctima debe poder buscar compensación por daños no pecuniarios a través de otras vías legales</a:t>
            </a:r>
            <a:r>
              <a:rPr lang="es-ES" sz="2000" dirty="0"/>
              <a:t>, y los tribunales competentes para otorgar compensación por daños pecuniarios y no pecuniarios deben decidir en un plazo razonable”</a:t>
            </a:r>
          </a:p>
        </p:txBody>
      </p:sp>
    </p:spTree>
    <p:extLst>
      <p:ext uri="{BB962C8B-B14F-4D97-AF65-F5344CB8AC3E}">
        <p14:creationId xmlns:p14="http://schemas.microsoft.com/office/powerpoint/2010/main" val="419981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D191D7A6-7BE5-51A3-ED85-66F5C04E457F}"/>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A83624F2-D26D-836C-9310-AB705C429B6F}"/>
              </a:ext>
            </a:extLst>
          </p:cNvPr>
          <p:cNvSpPr txBox="1"/>
          <p:nvPr/>
        </p:nvSpPr>
        <p:spPr>
          <a:xfrm>
            <a:off x="385482" y="237600"/>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
        <p:nvSpPr>
          <p:cNvPr id="6" name="CuadroTexto 5">
            <a:extLst>
              <a:ext uri="{FF2B5EF4-FFF2-40B4-BE49-F238E27FC236}">
                <a16:creationId xmlns="" xmlns:a16="http://schemas.microsoft.com/office/drawing/2014/main" id="{D8C24E92-6F5A-F33F-D751-F7489522C0F5}"/>
              </a:ext>
            </a:extLst>
          </p:cNvPr>
          <p:cNvSpPr txBox="1"/>
          <p:nvPr/>
        </p:nvSpPr>
        <p:spPr>
          <a:xfrm>
            <a:off x="641155" y="1079492"/>
            <a:ext cx="10927978" cy="400110"/>
          </a:xfrm>
          <a:prstGeom prst="rect">
            <a:avLst/>
          </a:prstGeom>
          <a:noFill/>
        </p:spPr>
        <p:txBody>
          <a:bodyPr wrap="square">
            <a:spAutoFit/>
          </a:bodyPr>
          <a:lstStyle/>
          <a:p>
            <a:r>
              <a:rPr lang="es-ES" sz="2000" b="1" dirty="0">
                <a:solidFill>
                  <a:srgbClr val="333333"/>
                </a:solidFill>
                <a:effectLst/>
              </a:rPr>
              <a:t>Decisión CEDS 20 de marzo 2024 </a:t>
            </a:r>
            <a:r>
              <a:rPr lang="es-ES" sz="2000" b="0" i="0" dirty="0">
                <a:solidFill>
                  <a:srgbClr val="4C4C4C"/>
                </a:solidFill>
                <a:effectLst/>
              </a:rPr>
              <a:t>(</a:t>
            </a:r>
            <a:r>
              <a:rPr lang="es-ES" sz="2000" b="0" i="0" u="none" strike="noStrike" dirty="0">
                <a:solidFill>
                  <a:srgbClr val="3578BA"/>
                </a:solidFill>
                <a:effectLst/>
                <a:hlinkClick r:id="rId2"/>
              </a:rPr>
              <a:t>núm. 207/2022</a:t>
            </a:r>
            <a:r>
              <a:rPr lang="es-ES" sz="2000" b="0" i="0" dirty="0">
                <a:solidFill>
                  <a:srgbClr val="4C4C4C"/>
                </a:solidFill>
                <a:effectLst/>
              </a:rPr>
              <a:t>), </a:t>
            </a:r>
            <a:r>
              <a:rPr lang="es-ES" sz="2000" b="0" i="1" dirty="0">
                <a:solidFill>
                  <a:srgbClr val="4C4C4C"/>
                </a:solidFill>
                <a:effectLst/>
              </a:rPr>
              <a:t>Unión General de Trabajadores (UGT) v. </a:t>
            </a:r>
            <a:r>
              <a:rPr lang="es-ES" sz="2000" b="0" i="1" dirty="0" err="1">
                <a:solidFill>
                  <a:srgbClr val="4C4C4C"/>
                </a:solidFill>
                <a:effectLst/>
              </a:rPr>
              <a:t>Spain</a:t>
            </a:r>
            <a:r>
              <a:rPr lang="es-ES" sz="2000" b="0" i="0" dirty="0">
                <a:solidFill>
                  <a:srgbClr val="4C4C4C"/>
                </a:solidFill>
                <a:effectLst/>
              </a:rPr>
              <a:t>.</a:t>
            </a:r>
            <a:r>
              <a:rPr lang="fr-FR" sz="2000" dirty="0"/>
              <a:t> </a:t>
            </a:r>
            <a:endParaRPr lang="es-ES" sz="2000" dirty="0"/>
          </a:p>
        </p:txBody>
      </p:sp>
      <p:sp>
        <p:nvSpPr>
          <p:cNvPr id="7" name="CuadroTexto 6">
            <a:extLst>
              <a:ext uri="{FF2B5EF4-FFF2-40B4-BE49-F238E27FC236}">
                <a16:creationId xmlns="" xmlns:a16="http://schemas.microsoft.com/office/drawing/2014/main" id="{CF7045A6-32EE-BC44-33C5-07E33B91EE0B}"/>
              </a:ext>
            </a:extLst>
          </p:cNvPr>
          <p:cNvSpPr txBox="1"/>
          <p:nvPr/>
        </p:nvSpPr>
        <p:spPr>
          <a:xfrm>
            <a:off x="1346141" y="1964382"/>
            <a:ext cx="9269506" cy="3785652"/>
          </a:xfrm>
          <a:prstGeom prst="rect">
            <a:avLst/>
          </a:prstGeom>
          <a:noFill/>
        </p:spPr>
        <p:txBody>
          <a:bodyPr wrap="square">
            <a:spAutoFit/>
          </a:bodyPr>
          <a:lstStyle/>
          <a:p>
            <a:r>
              <a:rPr lang="es-ES" sz="2000" dirty="0"/>
              <a:t>“La Comisión considera que </a:t>
            </a:r>
            <a:r>
              <a:rPr lang="es-ES" sz="2000" b="1" dirty="0">
                <a:solidFill>
                  <a:srgbClr val="C00000"/>
                </a:solidFill>
              </a:rPr>
              <a:t>los límites establecidos por la legislación española no son lo suficientemente altos para reparar el daño sufrido</a:t>
            </a:r>
            <a:r>
              <a:rPr lang="es-ES" sz="2000" dirty="0"/>
              <a:t> por la víctima en todos los casos y </a:t>
            </a:r>
            <a:r>
              <a:rPr lang="es-ES" sz="2000" b="1" dirty="0">
                <a:solidFill>
                  <a:srgbClr val="C00000"/>
                </a:solidFill>
              </a:rPr>
              <a:t>para ser disuasorios para el empleador</a:t>
            </a:r>
            <a:r>
              <a:rPr lang="es-ES" sz="2000" dirty="0"/>
              <a:t>. </a:t>
            </a:r>
          </a:p>
          <a:p>
            <a:endParaRPr lang="es-ES" sz="2000" dirty="0"/>
          </a:p>
          <a:p>
            <a:r>
              <a:rPr lang="es-ES" sz="2000" dirty="0"/>
              <a:t>El daño real sufrido por el trabajador afectado vinculado a las características específicas del caso puede no ser debidamente tenido en cuenta, sobre todo porque </a:t>
            </a:r>
            <a:r>
              <a:rPr lang="es-ES" sz="2000" b="1" dirty="0"/>
              <a:t>la posibilidad de una compensación adicional es muy limitada</a:t>
            </a:r>
            <a:r>
              <a:rPr lang="es-ES" sz="2000" dirty="0"/>
              <a:t>. Por lo tanto, la Comisión considera que, a la luz de todos los elementos mencionados anteriormente, </a:t>
            </a:r>
            <a:r>
              <a:rPr lang="es-ES" sz="2000" u="sng" dirty="0"/>
              <a:t>el derecho a una compensación adecuada u otra reparación apropiada en el sentido del artículo 24.b de la Carta no está debidamente garantizado</a:t>
            </a:r>
            <a:r>
              <a:rPr lang="es-ES" sz="2000" dirty="0"/>
              <a:t>.</a:t>
            </a:r>
          </a:p>
          <a:p>
            <a:endParaRPr lang="es-ES" sz="2000" dirty="0"/>
          </a:p>
          <a:p>
            <a:r>
              <a:rPr lang="es-ES" sz="2000" dirty="0"/>
              <a:t>La Comisión concluye, por lo tanto, que </a:t>
            </a:r>
            <a:r>
              <a:rPr lang="es-ES" sz="2000" b="1" dirty="0"/>
              <a:t>hay una violación del artículo 24.b de la Carta</a:t>
            </a:r>
            <a:r>
              <a:rPr lang="es-ES" sz="2000" dirty="0"/>
              <a:t>”</a:t>
            </a:r>
          </a:p>
        </p:txBody>
      </p:sp>
      <p:sp>
        <p:nvSpPr>
          <p:cNvPr id="2" name="Rectangle 1"/>
          <p:cNvSpPr/>
          <p:nvPr/>
        </p:nvSpPr>
        <p:spPr>
          <a:xfrm>
            <a:off x="1124946" y="5911648"/>
            <a:ext cx="10444187" cy="646331"/>
          </a:xfrm>
          <a:prstGeom prst="rect">
            <a:avLst/>
          </a:prstGeom>
        </p:spPr>
        <p:txBody>
          <a:bodyPr wrap="square">
            <a:spAutoFit/>
          </a:bodyPr>
          <a:lstStyle/>
          <a:p>
            <a:r>
              <a:rPr lang="ca-ES" dirty="0"/>
              <a:t>+ </a:t>
            </a:r>
            <a:r>
              <a:rPr lang="ca-ES" dirty="0">
                <a:hlinkClick r:id="rId3"/>
              </a:rPr>
              <a:t>https://www.linkedin.com/posts/carmen-salcedo-beltr%C3%A1n-2a5b97b3_comitaezministros-activity-7267522744714436609-zYNN?utm_source=share&amp;utm_medium=member_desktop</a:t>
            </a:r>
            <a:r>
              <a:rPr lang="ca-ES" dirty="0"/>
              <a:t> </a:t>
            </a:r>
          </a:p>
        </p:txBody>
      </p:sp>
    </p:spTree>
    <p:extLst>
      <p:ext uri="{BB962C8B-B14F-4D97-AF65-F5344CB8AC3E}">
        <p14:creationId xmlns:p14="http://schemas.microsoft.com/office/powerpoint/2010/main" val="1889951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2BB93609-A6CD-350C-06EA-0AC4A2FFF4B1}"/>
              </a:ext>
            </a:extLst>
          </p:cNvPr>
          <p:cNvSpPr txBox="1"/>
          <p:nvPr/>
        </p:nvSpPr>
        <p:spPr>
          <a:xfrm>
            <a:off x="1361457" y="2923768"/>
            <a:ext cx="9020852" cy="1938992"/>
          </a:xfrm>
          <a:prstGeom prst="rect">
            <a:avLst/>
          </a:prstGeom>
          <a:noFill/>
        </p:spPr>
        <p:txBody>
          <a:bodyPr wrap="square">
            <a:spAutoFit/>
          </a:bodyPr>
          <a:lstStyle/>
          <a:p>
            <a:r>
              <a:rPr lang="es-ES" sz="2400">
                <a:hlinkClick r:id="rId2"/>
              </a:rPr>
              <a:t>Reclamación colectiva de CCOO (España) por violación, por parte del Estado español, del artículo 24 de la Carta Social Europea Revisada</a:t>
            </a:r>
            <a:r>
              <a:rPr lang="es-ES" sz="2400"/>
              <a:t> (presentada en 11/2022) núm 218/2022 CCOO c. España </a:t>
            </a:r>
            <a:r>
              <a:rPr lang="es-ES" sz="2400">
                <a:solidFill>
                  <a:schemeClr val="bg1">
                    <a:lumMod val="65000"/>
                  </a:schemeClr>
                </a:solidFill>
              </a:rPr>
              <a:t>(OJO, incluye que es contrario a la CSEr que la readmisión no sea una alternativa al alcance de un órgano imparcial)</a:t>
            </a:r>
          </a:p>
        </p:txBody>
      </p:sp>
      <p:sp>
        <p:nvSpPr>
          <p:cNvPr id="5" name="CuadroTexto 4">
            <a:extLst>
              <a:ext uri="{FF2B5EF4-FFF2-40B4-BE49-F238E27FC236}">
                <a16:creationId xmlns="" xmlns:a16="http://schemas.microsoft.com/office/drawing/2014/main" id="{F6C6962C-9E46-4C61-63E6-93499BACF216}"/>
              </a:ext>
            </a:extLst>
          </p:cNvPr>
          <p:cNvSpPr txBox="1"/>
          <p:nvPr/>
        </p:nvSpPr>
        <p:spPr>
          <a:xfrm>
            <a:off x="2021541" y="792384"/>
            <a:ext cx="7700684" cy="707886"/>
          </a:xfrm>
          <a:prstGeom prst="rect">
            <a:avLst/>
          </a:prstGeom>
          <a:noFill/>
        </p:spPr>
        <p:txBody>
          <a:bodyPr wrap="square" rtlCol="0">
            <a:spAutoFit/>
          </a:bodyPr>
          <a:lstStyle/>
          <a:p>
            <a:pPr algn="ctr"/>
            <a:r>
              <a:rPr lang="es-ES" sz="4000" b="1" i="1">
                <a:solidFill>
                  <a:srgbClr val="002060"/>
                </a:solidFill>
                <a:cs typeface="Arial"/>
              </a:rPr>
              <a:t>Resolución inminente…</a:t>
            </a:r>
          </a:p>
        </p:txBody>
      </p:sp>
    </p:spTree>
    <p:extLst>
      <p:ext uri="{BB962C8B-B14F-4D97-AF65-F5344CB8AC3E}">
        <p14:creationId xmlns:p14="http://schemas.microsoft.com/office/powerpoint/2010/main" val="1790783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B378844B-133B-5AE6-1FDF-D8552491BDD6}"/>
              </a:ext>
            </a:extLst>
          </p:cNvPr>
          <p:cNvSpPr txBox="1"/>
          <p:nvPr/>
        </p:nvSpPr>
        <p:spPr>
          <a:xfrm>
            <a:off x="3237378" y="3136612"/>
            <a:ext cx="5717243" cy="1077218"/>
          </a:xfrm>
          <a:prstGeom prst="rect">
            <a:avLst/>
          </a:prstGeom>
          <a:noFill/>
        </p:spPr>
        <p:txBody>
          <a:bodyPr wrap="square" rtlCol="0">
            <a:spAutoFit/>
          </a:bodyPr>
          <a:lstStyle/>
          <a:p>
            <a:pPr algn="ctr"/>
            <a:r>
              <a:rPr lang="es-ES" sz="3200" b="1" dirty="0">
                <a:solidFill>
                  <a:srgbClr val="002060"/>
                </a:solidFill>
                <a:cs typeface="Arial"/>
              </a:rPr>
              <a:t>Disuasión vs. Daños y perjuicios</a:t>
            </a:r>
          </a:p>
          <a:p>
            <a:pPr algn="ctr"/>
            <a:r>
              <a:rPr lang="es-ES" sz="3200" b="1" dirty="0">
                <a:solidFill>
                  <a:srgbClr val="002060"/>
                </a:solidFill>
                <a:cs typeface="Arial"/>
              </a:rPr>
              <a:t>(sesgos y ruido)</a:t>
            </a:r>
          </a:p>
        </p:txBody>
      </p:sp>
    </p:spTree>
    <p:extLst>
      <p:ext uri="{BB962C8B-B14F-4D97-AF65-F5344CB8AC3E}">
        <p14:creationId xmlns:p14="http://schemas.microsoft.com/office/powerpoint/2010/main" val="957015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E8706E3F-9FFA-D929-B204-29D4706D6FE3}"/>
              </a:ext>
            </a:extLst>
          </p:cNvPr>
          <p:cNvSpPr txBox="1"/>
          <p:nvPr/>
        </p:nvSpPr>
        <p:spPr>
          <a:xfrm>
            <a:off x="331693" y="167751"/>
            <a:ext cx="7467602" cy="461665"/>
          </a:xfrm>
          <a:prstGeom prst="rect">
            <a:avLst/>
          </a:prstGeom>
          <a:noFill/>
        </p:spPr>
        <p:txBody>
          <a:bodyPr wrap="square" rtlCol="0">
            <a:spAutoFit/>
          </a:bodyPr>
          <a:lstStyle/>
          <a:p>
            <a:r>
              <a:rPr lang="es-ES" sz="2400" b="1" dirty="0">
                <a:solidFill>
                  <a:srgbClr val="318AFF"/>
                </a:solidFill>
                <a:cs typeface="Arial"/>
              </a:rPr>
              <a:t>Debate: disuasión vs. Daños y perjuicios (una previa)</a:t>
            </a:r>
          </a:p>
        </p:txBody>
      </p:sp>
      <p:sp>
        <p:nvSpPr>
          <p:cNvPr id="4" name="CuadroTexto 3">
            <a:extLst>
              <a:ext uri="{FF2B5EF4-FFF2-40B4-BE49-F238E27FC236}">
                <a16:creationId xmlns="" xmlns:a16="http://schemas.microsoft.com/office/drawing/2014/main" id="{3B8166ED-3F76-8D25-67C1-3EC60E3FE944}"/>
              </a:ext>
            </a:extLst>
          </p:cNvPr>
          <p:cNvSpPr txBox="1"/>
          <p:nvPr/>
        </p:nvSpPr>
        <p:spPr>
          <a:xfrm>
            <a:off x="927848" y="3367413"/>
            <a:ext cx="10824881" cy="400110"/>
          </a:xfrm>
          <a:prstGeom prst="rect">
            <a:avLst/>
          </a:prstGeom>
          <a:noFill/>
        </p:spPr>
        <p:txBody>
          <a:bodyPr wrap="square" rtlCol="0">
            <a:spAutoFit/>
          </a:bodyPr>
          <a:lstStyle/>
          <a:p>
            <a:r>
              <a:rPr lang="es-ES" sz="2000" dirty="0"/>
              <a:t>Se acude a la </a:t>
            </a:r>
            <a:r>
              <a:rPr lang="es-ES" sz="2000" b="1" dirty="0"/>
              <a:t>idea de la disuasión </a:t>
            </a:r>
            <a:r>
              <a:rPr lang="es-ES" sz="2000" dirty="0"/>
              <a:t>porque (se estima que) la indemnización legal tasada </a:t>
            </a:r>
            <a:r>
              <a:rPr lang="es-ES" sz="2000" b="1" dirty="0"/>
              <a:t>no es efectiva</a:t>
            </a:r>
            <a:r>
              <a:rPr lang="es-ES" sz="2000" dirty="0"/>
              <a:t>: </a:t>
            </a:r>
          </a:p>
        </p:txBody>
      </p:sp>
      <p:sp>
        <p:nvSpPr>
          <p:cNvPr id="14" name="CuadroTexto 13">
            <a:extLst>
              <a:ext uri="{FF2B5EF4-FFF2-40B4-BE49-F238E27FC236}">
                <a16:creationId xmlns="" xmlns:a16="http://schemas.microsoft.com/office/drawing/2014/main" id="{1EE71CFA-F987-EF12-DA45-FF81B032201F}"/>
              </a:ext>
            </a:extLst>
          </p:cNvPr>
          <p:cNvSpPr txBox="1"/>
          <p:nvPr/>
        </p:nvSpPr>
        <p:spPr>
          <a:xfrm>
            <a:off x="927848" y="875030"/>
            <a:ext cx="10336304" cy="2246769"/>
          </a:xfrm>
          <a:prstGeom prst="rect">
            <a:avLst/>
          </a:prstGeom>
          <a:noFill/>
        </p:spPr>
        <p:txBody>
          <a:bodyPr wrap="square" rtlCol="0">
            <a:spAutoFit/>
          </a:bodyPr>
          <a:lstStyle/>
          <a:p>
            <a:r>
              <a:rPr lang="es-ES" sz="2000" b="1" dirty="0"/>
              <a:t>ET </a:t>
            </a:r>
            <a:r>
              <a:rPr lang="es-ES" sz="2000" b="1" dirty="0">
                <a:solidFill>
                  <a:srgbClr val="C00000"/>
                </a:solidFill>
              </a:rPr>
              <a:t>NO</a:t>
            </a:r>
            <a:r>
              <a:rPr lang="es-ES" sz="2000" b="1" dirty="0"/>
              <a:t> prevé el “despido libre”</a:t>
            </a:r>
            <a:r>
              <a:rPr lang="es-ES" sz="2000" dirty="0"/>
              <a:t>: el hecho de que asuma la responsabilidad de mis actos no convierte una </a:t>
            </a:r>
            <a:r>
              <a:rPr lang="es-ES" sz="2000" dirty="0" err="1"/>
              <a:t>ilícitud</a:t>
            </a:r>
            <a:r>
              <a:rPr lang="es-ES" sz="2000" dirty="0"/>
              <a:t> en una conducta lícita (si la indemnización fuera astronómica, nadie diría que es “libre”; la naturaleza jurídica de una institución no puede depender de la variación en la cuantía); </a:t>
            </a:r>
          </a:p>
          <a:p>
            <a:endParaRPr lang="es-ES" sz="2000" dirty="0"/>
          </a:p>
          <a:p>
            <a:r>
              <a:rPr lang="es-ES" sz="2000" dirty="0"/>
              <a:t>mayor o menor disponibilidad a despedir sin causa, apela a una idea próxima a la órbita del concepto económico de </a:t>
            </a:r>
            <a:r>
              <a:rPr lang="es-ES" sz="2000" b="1" dirty="0"/>
              <a:t>coste de oportunidad</a:t>
            </a:r>
          </a:p>
        </p:txBody>
      </p:sp>
      <p:pic>
        <p:nvPicPr>
          <p:cNvPr id="10" name="Imagen 9">
            <a:extLst>
              <a:ext uri="{FF2B5EF4-FFF2-40B4-BE49-F238E27FC236}">
                <a16:creationId xmlns="" xmlns:a16="http://schemas.microsoft.com/office/drawing/2014/main" id="{6CA57C39-7FBB-F7DB-7D86-BF1493AC5644}"/>
              </a:ext>
            </a:extLst>
          </p:cNvPr>
          <p:cNvPicPr>
            <a:picLocks noChangeAspect="1"/>
          </p:cNvPicPr>
          <p:nvPr/>
        </p:nvPicPr>
        <p:blipFill rotWithShape="1">
          <a:blip r:embed="rId2"/>
          <a:srcRect r="11891"/>
          <a:stretch/>
        </p:blipFill>
        <p:spPr>
          <a:xfrm>
            <a:off x="833896" y="4088626"/>
            <a:ext cx="5020235" cy="2402290"/>
          </a:xfrm>
          <a:prstGeom prst="rect">
            <a:avLst/>
          </a:prstGeom>
        </p:spPr>
      </p:pic>
      <p:pic>
        <p:nvPicPr>
          <p:cNvPr id="12" name="Imagen 11">
            <a:extLst>
              <a:ext uri="{FF2B5EF4-FFF2-40B4-BE49-F238E27FC236}">
                <a16:creationId xmlns="" xmlns:a16="http://schemas.microsoft.com/office/drawing/2014/main" id="{3B450B77-3685-D366-1677-50E025175ABB}"/>
              </a:ext>
            </a:extLst>
          </p:cNvPr>
          <p:cNvPicPr>
            <a:picLocks noChangeAspect="1"/>
          </p:cNvPicPr>
          <p:nvPr/>
        </p:nvPicPr>
        <p:blipFill>
          <a:blip r:embed="rId3"/>
          <a:stretch>
            <a:fillRect/>
          </a:stretch>
        </p:blipFill>
        <p:spPr>
          <a:xfrm>
            <a:off x="5980545" y="4122109"/>
            <a:ext cx="5858467" cy="2460083"/>
          </a:xfrm>
          <a:prstGeom prst="rect">
            <a:avLst/>
          </a:prstGeom>
        </p:spPr>
      </p:pic>
    </p:spTree>
    <p:extLst>
      <p:ext uri="{BB962C8B-B14F-4D97-AF65-F5344CB8AC3E}">
        <p14:creationId xmlns:p14="http://schemas.microsoft.com/office/powerpoint/2010/main" val="49210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D3C5C5E-DF3E-1D6E-0D36-4A56806C29E0}"/>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FA609140-7F54-243E-1E79-2B79168B85E0}"/>
              </a:ext>
            </a:extLst>
          </p:cNvPr>
          <p:cNvSpPr txBox="1"/>
          <p:nvPr/>
        </p:nvSpPr>
        <p:spPr>
          <a:xfrm>
            <a:off x="444827" y="170208"/>
            <a:ext cx="7467602" cy="461665"/>
          </a:xfrm>
          <a:prstGeom prst="rect">
            <a:avLst/>
          </a:prstGeom>
          <a:noFill/>
        </p:spPr>
        <p:txBody>
          <a:bodyPr wrap="square" rtlCol="0">
            <a:spAutoFit/>
          </a:bodyPr>
          <a:lstStyle/>
          <a:p>
            <a:r>
              <a:rPr lang="es-ES" sz="2400" b="1" dirty="0">
                <a:solidFill>
                  <a:srgbClr val="318AFF"/>
                </a:solidFill>
                <a:cs typeface="Arial"/>
              </a:rPr>
              <a:t>Debate: disuasión vs. Daños y perjuicios (una previa)</a:t>
            </a:r>
          </a:p>
        </p:txBody>
      </p:sp>
      <p:sp>
        <p:nvSpPr>
          <p:cNvPr id="4" name="CuadroTexto 3">
            <a:extLst>
              <a:ext uri="{FF2B5EF4-FFF2-40B4-BE49-F238E27FC236}">
                <a16:creationId xmlns="" xmlns:a16="http://schemas.microsoft.com/office/drawing/2014/main" id="{A31D4BA0-3EB8-A934-C20C-77F70789170E}"/>
              </a:ext>
            </a:extLst>
          </p:cNvPr>
          <p:cNvSpPr txBox="1"/>
          <p:nvPr/>
        </p:nvSpPr>
        <p:spPr>
          <a:xfrm>
            <a:off x="886252" y="830262"/>
            <a:ext cx="11019236" cy="2308324"/>
          </a:xfrm>
          <a:prstGeom prst="rect">
            <a:avLst/>
          </a:prstGeom>
          <a:noFill/>
        </p:spPr>
        <p:txBody>
          <a:bodyPr wrap="square" rtlCol="0">
            <a:spAutoFit/>
          </a:bodyPr>
          <a:lstStyle/>
          <a:p>
            <a:r>
              <a:rPr lang="es-ES" sz="2400" i="1" dirty="0"/>
              <a:t>Problema</a:t>
            </a:r>
            <a:r>
              <a:rPr lang="es-ES" sz="2400" dirty="0"/>
              <a:t>: </a:t>
            </a:r>
            <a:r>
              <a:rPr lang="es-ES" sz="2400" u="sng" dirty="0"/>
              <a:t>no podemos saber la efectividad disuasoria real de una indemnización porque sólo tenemos constancia de los casos que no han sido efectivas</a:t>
            </a:r>
            <a:r>
              <a:rPr lang="es-ES" sz="2400" dirty="0"/>
              <a:t> – no conocemos los casos en la sombra </a:t>
            </a:r>
          </a:p>
          <a:p>
            <a:endParaRPr lang="es-ES" sz="2400" dirty="0"/>
          </a:p>
          <a:p>
            <a:r>
              <a:rPr lang="es-ES" sz="2400" b="1" dirty="0"/>
              <a:t>sesgo de supervivencia + </a:t>
            </a:r>
          </a:p>
          <a:p>
            <a:r>
              <a:rPr lang="es-ES" sz="2400" b="1" dirty="0"/>
              <a:t>efecto “¿otra vez usted aquí?” </a:t>
            </a:r>
            <a:r>
              <a:rPr lang="es-ES" sz="2400" dirty="0"/>
              <a:t>(y espiral de importe creciente)</a:t>
            </a:r>
          </a:p>
        </p:txBody>
      </p:sp>
      <p:sp>
        <p:nvSpPr>
          <p:cNvPr id="7" name="CuadroTexto 6">
            <a:extLst>
              <a:ext uri="{FF2B5EF4-FFF2-40B4-BE49-F238E27FC236}">
                <a16:creationId xmlns="" xmlns:a16="http://schemas.microsoft.com/office/drawing/2014/main" id="{A96EEC1A-03AB-6823-84B6-4EC749C2C70A}"/>
              </a:ext>
            </a:extLst>
          </p:cNvPr>
          <p:cNvSpPr txBox="1"/>
          <p:nvPr/>
        </p:nvSpPr>
        <p:spPr>
          <a:xfrm>
            <a:off x="886252" y="3328416"/>
            <a:ext cx="11019236" cy="830997"/>
          </a:xfrm>
          <a:prstGeom prst="rect">
            <a:avLst/>
          </a:prstGeom>
          <a:noFill/>
        </p:spPr>
        <p:txBody>
          <a:bodyPr wrap="square" rtlCol="0">
            <a:spAutoFit/>
          </a:bodyPr>
          <a:lstStyle/>
          <a:p>
            <a:r>
              <a:rPr lang="es-ES" sz="2400" dirty="0"/>
              <a:t>“Disuasión” es un concepto subjetivo/líquido – su eficacia depende de la escasez (</a:t>
            </a:r>
            <a:r>
              <a:rPr lang="es-ES" sz="2400" b="1" dirty="0"/>
              <a:t>psicología de la escasez</a:t>
            </a:r>
            <a:r>
              <a:rPr lang="es-ES" sz="2400" dirty="0"/>
              <a:t>); Disuasión es = a freno o desaceleración (≠ paralización total)</a:t>
            </a:r>
          </a:p>
        </p:txBody>
      </p:sp>
      <p:sp>
        <p:nvSpPr>
          <p:cNvPr id="2" name="CuadroTexto 1">
            <a:extLst>
              <a:ext uri="{FF2B5EF4-FFF2-40B4-BE49-F238E27FC236}">
                <a16:creationId xmlns="" xmlns:a16="http://schemas.microsoft.com/office/drawing/2014/main" id="{86837EE7-6EFD-D2B2-F215-D451B34DC423}"/>
              </a:ext>
            </a:extLst>
          </p:cNvPr>
          <p:cNvSpPr txBox="1"/>
          <p:nvPr/>
        </p:nvSpPr>
        <p:spPr>
          <a:xfrm>
            <a:off x="886252" y="6057217"/>
            <a:ext cx="6852378" cy="461665"/>
          </a:xfrm>
          <a:prstGeom prst="rect">
            <a:avLst/>
          </a:prstGeom>
          <a:noFill/>
        </p:spPr>
        <p:txBody>
          <a:bodyPr wrap="square" rtlCol="0">
            <a:spAutoFit/>
          </a:bodyPr>
          <a:lstStyle/>
          <a:p>
            <a:r>
              <a:rPr lang="es-ES" sz="2400" dirty="0"/>
              <a:t>“Disuasión” puede causar “</a:t>
            </a:r>
            <a:r>
              <a:rPr lang="es-ES" sz="2400" b="1" u="sng" dirty="0"/>
              <a:t>ruido</a:t>
            </a:r>
            <a:r>
              <a:rPr lang="es-ES" sz="2400" dirty="0"/>
              <a:t>”</a:t>
            </a:r>
          </a:p>
        </p:txBody>
      </p:sp>
      <p:sp>
        <p:nvSpPr>
          <p:cNvPr id="6" name="CuadroTexto 5">
            <a:extLst>
              <a:ext uri="{FF2B5EF4-FFF2-40B4-BE49-F238E27FC236}">
                <a16:creationId xmlns="" xmlns:a16="http://schemas.microsoft.com/office/drawing/2014/main" id="{C3AF165E-9D14-6792-190F-953CFFAE929E}"/>
              </a:ext>
            </a:extLst>
          </p:cNvPr>
          <p:cNvSpPr txBox="1"/>
          <p:nvPr/>
        </p:nvSpPr>
        <p:spPr>
          <a:xfrm>
            <a:off x="1630032" y="4310215"/>
            <a:ext cx="8765309" cy="1477328"/>
          </a:xfrm>
          <a:prstGeom prst="rect">
            <a:avLst/>
          </a:prstGeom>
          <a:noFill/>
        </p:spPr>
        <p:txBody>
          <a:bodyPr wrap="square">
            <a:spAutoFit/>
          </a:bodyPr>
          <a:lstStyle/>
          <a:p>
            <a:r>
              <a:rPr lang="es-ES" b="0" i="0" dirty="0">
                <a:solidFill>
                  <a:schemeClr val="bg1">
                    <a:lumMod val="50000"/>
                  </a:schemeClr>
                </a:solidFill>
                <a:effectLst/>
              </a:rPr>
              <a:t>Finlandia, en 2003, </a:t>
            </a:r>
            <a:r>
              <a:rPr lang="es-ES" b="0" i="0" dirty="0" err="1">
                <a:solidFill>
                  <a:schemeClr val="bg1">
                    <a:lumMod val="50000"/>
                  </a:schemeClr>
                </a:solidFill>
                <a:effectLst/>
              </a:rPr>
              <a:t>Jussi</a:t>
            </a:r>
            <a:r>
              <a:rPr lang="es-ES" b="0" i="0" dirty="0">
                <a:solidFill>
                  <a:schemeClr val="bg1">
                    <a:lumMod val="50000"/>
                  </a:schemeClr>
                </a:solidFill>
                <a:effectLst/>
              </a:rPr>
              <a:t> </a:t>
            </a:r>
            <a:r>
              <a:rPr lang="es-ES" b="0" i="0" dirty="0" err="1">
                <a:solidFill>
                  <a:schemeClr val="bg1">
                    <a:lumMod val="50000"/>
                  </a:schemeClr>
                </a:solidFill>
                <a:effectLst/>
              </a:rPr>
              <a:t>Salonoja</a:t>
            </a:r>
            <a:r>
              <a:rPr lang="es-ES" b="0" i="0" dirty="0">
                <a:solidFill>
                  <a:schemeClr val="bg1">
                    <a:lumMod val="50000"/>
                  </a:schemeClr>
                </a:solidFill>
                <a:effectLst/>
              </a:rPr>
              <a:t>, el heredero de 27 años de una fábrica de salchichas, fue multado con 170.000 € por conducir a 80 km/h en una zona con la velocidad a 40 km/h (el récord anterior lo tenía un ejecutivo de Nokia, pagando una multa de 116.000 por superar el límite de velocidad con su Harley – aunque un juez se la redujo porque, al caer las ganancias de Nokia, sus ingresos habían disminuido).</a:t>
            </a:r>
            <a:endParaRPr lang="es-ES" dirty="0">
              <a:solidFill>
                <a:schemeClr val="bg1">
                  <a:lumMod val="50000"/>
                </a:schemeClr>
              </a:solidFill>
            </a:endParaRPr>
          </a:p>
        </p:txBody>
      </p:sp>
    </p:spTree>
    <p:extLst>
      <p:ext uri="{BB962C8B-B14F-4D97-AF65-F5344CB8AC3E}">
        <p14:creationId xmlns:p14="http://schemas.microsoft.com/office/powerpoint/2010/main" val="345211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2"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1FBA698F-4E6D-9DD3-9602-117AD8FF840E}"/>
              </a:ext>
            </a:extLst>
          </p:cNvPr>
          <p:cNvSpPr txBox="1"/>
          <p:nvPr/>
        </p:nvSpPr>
        <p:spPr>
          <a:xfrm>
            <a:off x="956982" y="2411462"/>
            <a:ext cx="11136406" cy="1569660"/>
          </a:xfrm>
          <a:prstGeom prst="rect">
            <a:avLst/>
          </a:prstGeom>
          <a:noFill/>
        </p:spPr>
        <p:txBody>
          <a:bodyPr wrap="square" rtlCol="0">
            <a:spAutoFit/>
          </a:bodyPr>
          <a:lstStyle/>
          <a:p>
            <a:r>
              <a:rPr lang="es-ES" sz="2400" b="1"/>
              <a:t>Ruido (en el ámbito jurisdiccional) genera “doble lotería” </a:t>
            </a:r>
            <a:r>
              <a:rPr lang="es-ES" sz="2400"/>
              <a:t>(Kahneman/Sibony/Sunstein) </a:t>
            </a:r>
          </a:p>
          <a:p>
            <a:endParaRPr lang="es-ES" sz="2400"/>
          </a:p>
          <a:p>
            <a:pPr lvl="1"/>
            <a:r>
              <a:rPr lang="es-ES" sz="2400"/>
              <a:t>1ª juez que te toque</a:t>
            </a:r>
          </a:p>
          <a:p>
            <a:pPr lvl="1"/>
            <a:r>
              <a:rPr lang="es-ES" sz="2400"/>
              <a:t>2ª momento del día/semana que se enjuicie</a:t>
            </a:r>
          </a:p>
        </p:txBody>
      </p:sp>
      <p:sp>
        <p:nvSpPr>
          <p:cNvPr id="4" name="CuadroTexto 3">
            <a:extLst>
              <a:ext uri="{FF2B5EF4-FFF2-40B4-BE49-F238E27FC236}">
                <a16:creationId xmlns="" xmlns:a16="http://schemas.microsoft.com/office/drawing/2014/main" id="{374291D6-AD24-BF69-2DC0-4C0B923C81BD}"/>
              </a:ext>
            </a:extLst>
          </p:cNvPr>
          <p:cNvSpPr txBox="1"/>
          <p:nvPr/>
        </p:nvSpPr>
        <p:spPr>
          <a:xfrm>
            <a:off x="956981" y="4194039"/>
            <a:ext cx="10992972" cy="2308324"/>
          </a:xfrm>
          <a:prstGeom prst="rect">
            <a:avLst/>
          </a:prstGeom>
          <a:noFill/>
        </p:spPr>
        <p:txBody>
          <a:bodyPr wrap="square" rtlCol="0">
            <a:spAutoFit/>
          </a:bodyPr>
          <a:lstStyle/>
          <a:p>
            <a:r>
              <a:rPr lang="es-ES" sz="2400" b="1">
                <a:solidFill>
                  <a:srgbClr val="002060"/>
                </a:solidFill>
              </a:rPr>
              <a:t>Propuesta: </a:t>
            </a:r>
          </a:p>
          <a:p>
            <a:r>
              <a:rPr lang="es-ES" sz="2400">
                <a:solidFill>
                  <a:srgbClr val="002060"/>
                </a:solidFill>
              </a:rPr>
              <a:t>- Acreditación daños y perjuicios da “más” seguridad jurídica (menos ruido)</a:t>
            </a:r>
          </a:p>
          <a:p>
            <a:r>
              <a:rPr lang="es-ES" sz="2400">
                <a:solidFill>
                  <a:srgbClr val="002060"/>
                </a:solidFill>
              </a:rPr>
              <a:t>- El trabajador cuyos daños han sido compensados, ¿por qué debe percibir él el “overhead” disuasorio (si beneficiará a futuros potenciales trabajadores despedidos)?</a:t>
            </a:r>
          </a:p>
          <a:p>
            <a:r>
              <a:rPr lang="es-ES" sz="2400">
                <a:solidFill>
                  <a:srgbClr val="002060"/>
                </a:solidFill>
              </a:rPr>
              <a:t>- La percepción (o no) de una prestación/subsidio debería ser un factor a tener en cuenta a la hora de valorar la posible compensación</a:t>
            </a:r>
          </a:p>
        </p:txBody>
      </p:sp>
      <p:sp>
        <p:nvSpPr>
          <p:cNvPr id="6" name="CuadroTexto 5">
            <a:extLst>
              <a:ext uri="{FF2B5EF4-FFF2-40B4-BE49-F238E27FC236}">
                <a16:creationId xmlns="" xmlns:a16="http://schemas.microsoft.com/office/drawing/2014/main" id="{9364E001-887A-ED80-9038-4A7A41B0C062}"/>
              </a:ext>
            </a:extLst>
          </p:cNvPr>
          <p:cNvSpPr txBox="1"/>
          <p:nvPr/>
        </p:nvSpPr>
        <p:spPr>
          <a:xfrm>
            <a:off x="956981" y="915356"/>
            <a:ext cx="9731189" cy="1200329"/>
          </a:xfrm>
          <a:prstGeom prst="rect">
            <a:avLst/>
          </a:prstGeom>
          <a:noFill/>
        </p:spPr>
        <p:txBody>
          <a:bodyPr wrap="square">
            <a:spAutoFit/>
          </a:bodyPr>
          <a:lstStyle/>
          <a:p>
            <a:r>
              <a:rPr lang="es-ES" sz="2400" b="1"/>
              <a:t>“RUIDO” </a:t>
            </a:r>
            <a:r>
              <a:rPr lang="es-ES" sz="2400"/>
              <a:t>(= variabilidad en juicios que idealmente deberían ser idénticos)</a:t>
            </a:r>
          </a:p>
          <a:p>
            <a:endParaRPr lang="es-ES" sz="2400"/>
          </a:p>
          <a:p>
            <a:pPr lvl="1"/>
            <a:r>
              <a:rPr lang="es-ES" sz="2400"/>
              <a:t>Un ejemplo: radiografía / radiólogos</a:t>
            </a:r>
          </a:p>
        </p:txBody>
      </p:sp>
      <p:sp>
        <p:nvSpPr>
          <p:cNvPr id="7" name="CuadroTexto 6">
            <a:extLst>
              <a:ext uri="{FF2B5EF4-FFF2-40B4-BE49-F238E27FC236}">
                <a16:creationId xmlns="" xmlns:a16="http://schemas.microsoft.com/office/drawing/2014/main" id="{F431F507-C4AC-A339-6792-9C3D8A67CBBD}"/>
              </a:ext>
            </a:extLst>
          </p:cNvPr>
          <p:cNvSpPr txBox="1"/>
          <p:nvPr/>
        </p:nvSpPr>
        <p:spPr>
          <a:xfrm>
            <a:off x="254926" y="157369"/>
            <a:ext cx="4493005" cy="461665"/>
          </a:xfrm>
          <a:prstGeom prst="rect">
            <a:avLst/>
          </a:prstGeom>
          <a:noFill/>
        </p:spPr>
        <p:txBody>
          <a:bodyPr wrap="square" rtlCol="0">
            <a:spAutoFit/>
          </a:bodyPr>
          <a:lstStyle/>
          <a:p>
            <a:r>
              <a:rPr lang="es-ES" sz="2400" b="1">
                <a:solidFill>
                  <a:srgbClr val="318AFF"/>
                </a:solidFill>
                <a:cs typeface="Arial"/>
              </a:rPr>
              <a:t>“Disección” del ruido</a:t>
            </a:r>
          </a:p>
        </p:txBody>
      </p:sp>
    </p:spTree>
    <p:extLst>
      <p:ext uri="{BB962C8B-B14F-4D97-AF65-F5344CB8AC3E}">
        <p14:creationId xmlns:p14="http://schemas.microsoft.com/office/powerpoint/2010/main" val="423218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878A76E7-9EAB-63D5-A628-3C270578B8D6}"/>
              </a:ext>
            </a:extLst>
          </p:cNvPr>
          <p:cNvSpPr txBox="1"/>
          <p:nvPr/>
        </p:nvSpPr>
        <p:spPr>
          <a:xfrm>
            <a:off x="385482" y="165883"/>
            <a:ext cx="9923930" cy="461665"/>
          </a:xfrm>
          <a:prstGeom prst="rect">
            <a:avLst/>
          </a:prstGeom>
          <a:noFill/>
        </p:spPr>
        <p:txBody>
          <a:bodyPr wrap="square">
            <a:spAutoFit/>
          </a:bodyPr>
          <a:lstStyle/>
          <a:p>
            <a:r>
              <a:rPr lang="es-ES" sz="2400" b="1">
                <a:solidFill>
                  <a:srgbClr val="318AFF"/>
                </a:solidFill>
                <a:cs typeface="Arial"/>
              </a:rPr>
              <a:t>Despido: indemnización complementaria a la legal tasada (art. 24 CSEr) </a:t>
            </a:r>
          </a:p>
        </p:txBody>
      </p:sp>
      <p:sp>
        <p:nvSpPr>
          <p:cNvPr id="4" name="CuadroTexto 3">
            <a:extLst>
              <a:ext uri="{FF2B5EF4-FFF2-40B4-BE49-F238E27FC236}">
                <a16:creationId xmlns="" xmlns:a16="http://schemas.microsoft.com/office/drawing/2014/main" id="{8AB9197D-5758-7221-33E7-FDE21EECFE89}"/>
              </a:ext>
            </a:extLst>
          </p:cNvPr>
          <p:cNvSpPr txBox="1"/>
          <p:nvPr/>
        </p:nvSpPr>
        <p:spPr>
          <a:xfrm>
            <a:off x="987911" y="899060"/>
            <a:ext cx="10125635" cy="5632311"/>
          </a:xfrm>
          <a:prstGeom prst="rect">
            <a:avLst/>
          </a:prstGeom>
          <a:noFill/>
        </p:spPr>
        <p:txBody>
          <a:bodyPr wrap="square">
            <a:spAutoFit/>
          </a:bodyPr>
          <a:lstStyle/>
          <a:p>
            <a:r>
              <a:rPr lang="es-ES" sz="2000" b="1">
                <a:effectLst/>
                <a:ea typeface="Calibri" panose="020F0502020204030204" pitchFamily="34" charset="0"/>
              </a:rPr>
              <a:t>STSJ </a:t>
            </a:r>
            <a:r>
              <a:rPr lang="es-ES" sz="2000" b="1" dirty="0">
                <a:effectLst/>
                <a:ea typeface="Calibri" panose="020F0502020204030204" pitchFamily="34" charset="0"/>
              </a:rPr>
              <a:t>Cataluña 23/4/21 </a:t>
            </a:r>
            <a:r>
              <a:rPr lang="es-ES" sz="2000" dirty="0">
                <a:effectLst/>
                <a:ea typeface="Calibri" panose="020F0502020204030204" pitchFamily="34" charset="0"/>
              </a:rPr>
              <a:t>(r5233/20) </a:t>
            </a:r>
            <a:r>
              <a:rPr lang="es-ES" sz="2000" i="1" dirty="0">
                <a:effectLst/>
                <a:ea typeface="Calibri" panose="020F0502020204030204" pitchFamily="34" charset="0"/>
              </a:rPr>
              <a:t>(1 de 2)</a:t>
            </a:r>
          </a:p>
          <a:p>
            <a:endParaRPr lang="es-ES" sz="2000" dirty="0">
              <a:ea typeface="Calibri" panose="020F0502020204030204" pitchFamily="34" charset="0"/>
            </a:endParaRPr>
          </a:p>
          <a:p>
            <a:r>
              <a:rPr lang="es-ES" sz="2000" dirty="0">
                <a:effectLst/>
                <a:ea typeface="Calibri" panose="020F0502020204030204" pitchFamily="34" charset="0"/>
              </a:rPr>
              <a:t>condiciona percepción de indemnización complementaria a DOS REQUISITOS: </a:t>
            </a:r>
          </a:p>
          <a:p>
            <a:endParaRPr lang="es-ES" sz="2000" dirty="0">
              <a:ea typeface="Calibri" panose="020F0502020204030204" pitchFamily="34" charset="0"/>
            </a:endParaRPr>
          </a:p>
          <a:p>
            <a:pPr lvl="1"/>
            <a:r>
              <a:rPr lang="es-ES" sz="2000" dirty="0">
                <a:effectLst/>
                <a:ea typeface="Calibri" panose="020F0502020204030204" pitchFamily="34" charset="0"/>
              </a:rPr>
              <a:t>“por un lado, la </a:t>
            </a:r>
            <a:r>
              <a:rPr lang="es-ES" sz="2000" b="1" dirty="0">
                <a:solidFill>
                  <a:srgbClr val="C00000"/>
                </a:solidFill>
                <a:effectLst/>
                <a:ea typeface="Calibri" panose="020F0502020204030204" pitchFamily="34" charset="0"/>
              </a:rPr>
              <a:t>notoria y evidente insuficiencia de la indemnización por resultar la misma manifiestamente exigua</a:t>
            </a:r>
            <a:r>
              <a:rPr lang="es-ES" sz="2000" dirty="0">
                <a:effectLst/>
                <a:ea typeface="Calibri" panose="020F0502020204030204" pitchFamily="34" charset="0"/>
              </a:rPr>
              <a:t>; </a:t>
            </a:r>
          </a:p>
          <a:p>
            <a:pPr lvl="1"/>
            <a:endParaRPr lang="es-ES" sz="2000" dirty="0">
              <a:ea typeface="Calibri" panose="020F0502020204030204" pitchFamily="34" charset="0"/>
            </a:endParaRPr>
          </a:p>
          <a:p>
            <a:pPr lvl="1"/>
            <a:r>
              <a:rPr lang="es-ES" sz="2000" dirty="0">
                <a:effectLst/>
                <a:ea typeface="Calibri" panose="020F0502020204030204" pitchFamily="34" charset="0"/>
              </a:rPr>
              <a:t>por otro, que </a:t>
            </a:r>
            <a:r>
              <a:rPr lang="es-ES" sz="2000" b="1" dirty="0">
                <a:solidFill>
                  <a:srgbClr val="C00000"/>
                </a:solidFill>
                <a:effectLst/>
                <a:ea typeface="Calibri" panose="020F0502020204030204" pitchFamily="34" charset="0"/>
              </a:rPr>
              <a:t>sea clara y evidente la existencia de una ilegalidad, fraude de ley o abuso de derecho </a:t>
            </a:r>
            <a:r>
              <a:rPr lang="es-ES" sz="2000" dirty="0">
                <a:effectLst/>
                <a:ea typeface="Calibri" panose="020F0502020204030204" pitchFamily="34" charset="0"/>
              </a:rPr>
              <a:t>en la decisión empresarial extintiva del contrato (...) </a:t>
            </a:r>
          </a:p>
          <a:p>
            <a:pPr lvl="1"/>
            <a:endParaRPr lang="es-ES" sz="2000" dirty="0">
              <a:ea typeface="Calibri" panose="020F0502020204030204" pitchFamily="34" charset="0"/>
            </a:endParaRPr>
          </a:p>
          <a:p>
            <a:r>
              <a:rPr lang="es-ES" sz="2000" dirty="0">
                <a:effectLst/>
                <a:ea typeface="Calibri" panose="020F0502020204030204" pitchFamily="34" charset="0"/>
              </a:rPr>
              <a:t>Si se dan estas circunstancias (“escenario excepcional”), para evitar “</a:t>
            </a:r>
            <a:r>
              <a:rPr lang="es-ES" sz="2000" b="1" dirty="0">
                <a:solidFill>
                  <a:schemeClr val="accent4">
                    <a:lumMod val="75000"/>
                  </a:schemeClr>
                </a:solidFill>
                <a:effectLst/>
                <a:ea typeface="Calibri" panose="020F0502020204030204" pitchFamily="34" charset="0"/>
              </a:rPr>
              <a:t>posibles subjetivismos que conllevarían desconcierto entre los operadores jurídicos e incertidumbres jurídicas</a:t>
            </a:r>
            <a:r>
              <a:rPr lang="es-ES" sz="2000" dirty="0">
                <a:effectLst/>
                <a:ea typeface="Calibri" panose="020F0502020204030204" pitchFamily="34" charset="0"/>
              </a:rPr>
              <a:t>”, podría reconocerse (“</a:t>
            </a:r>
            <a:r>
              <a:rPr lang="es-ES" sz="2000" dirty="0"/>
              <a:t>adecuarse a límites objetivos”)</a:t>
            </a:r>
            <a:r>
              <a:rPr lang="es-ES" sz="2000" dirty="0">
                <a:effectLst/>
                <a:ea typeface="Calibri" panose="020F0502020204030204" pitchFamily="34" charset="0"/>
              </a:rPr>
              <a:t> también la indemnización prevista en el </a:t>
            </a:r>
            <a:r>
              <a:rPr lang="es-ES" sz="2000" b="1" u="sng" dirty="0">
                <a:effectLst/>
                <a:ea typeface="Calibri" panose="020F0502020204030204" pitchFamily="34" charset="0"/>
              </a:rPr>
              <a:t>art. 281.2 b) LRJS</a:t>
            </a:r>
            <a:r>
              <a:rPr lang="es-ES" sz="2000" dirty="0">
                <a:effectLst/>
                <a:ea typeface="Calibri" panose="020F0502020204030204" pitchFamily="34" charset="0"/>
              </a:rPr>
              <a:t> (esto es, </a:t>
            </a:r>
            <a:r>
              <a:rPr lang="es-ES" sz="2000" b="1" dirty="0">
                <a:solidFill>
                  <a:srgbClr val="C00000"/>
                </a:solidFill>
                <a:effectLst/>
                <a:ea typeface="Calibri" panose="020F0502020204030204" pitchFamily="34" charset="0"/>
              </a:rPr>
              <a:t>quince días por año de servicio y un máximo de 12 mensualidades</a:t>
            </a:r>
            <a:r>
              <a:rPr lang="es-ES" sz="2000" dirty="0">
                <a:effectLst/>
                <a:ea typeface="Calibri" panose="020F0502020204030204" pitchFamily="34" charset="0"/>
              </a:rPr>
              <a:t>). </a:t>
            </a:r>
          </a:p>
          <a:p>
            <a:endParaRPr lang="es-ES" sz="2000" dirty="0">
              <a:ea typeface="Calibri" panose="020F0502020204030204" pitchFamily="34" charset="0"/>
            </a:endParaRPr>
          </a:p>
          <a:p>
            <a:r>
              <a:rPr lang="es-ES" sz="2000" dirty="0">
                <a:solidFill>
                  <a:schemeClr val="bg1">
                    <a:lumMod val="65000"/>
                  </a:schemeClr>
                </a:solidFill>
                <a:effectLst/>
                <a:ea typeface="Calibri" panose="020F0502020204030204" pitchFamily="34" charset="0"/>
              </a:rPr>
              <a:t>48 días (33 + 15) x 36 meses (24 + 12) </a:t>
            </a:r>
          </a:p>
          <a:p>
            <a:endParaRPr lang="es-ES" sz="2000" dirty="0">
              <a:solidFill>
                <a:schemeClr val="bg1">
                  <a:lumMod val="65000"/>
                </a:schemeClr>
              </a:solidFill>
              <a:ea typeface="Calibri" panose="020F0502020204030204" pitchFamily="34" charset="0"/>
            </a:endParaRPr>
          </a:p>
          <a:p>
            <a:r>
              <a:rPr lang="es-ES" sz="2000" dirty="0">
                <a:solidFill>
                  <a:schemeClr val="bg1">
                    <a:lumMod val="65000"/>
                  </a:schemeClr>
                </a:solidFill>
                <a:effectLst/>
                <a:ea typeface="Calibri" panose="020F0502020204030204" pitchFamily="34" charset="0"/>
              </a:rPr>
              <a:t>¿Sesgo de sustitución? ¿Caso de “coherencia arbitraria”?</a:t>
            </a:r>
          </a:p>
        </p:txBody>
      </p:sp>
    </p:spTree>
    <p:extLst>
      <p:ext uri="{BB962C8B-B14F-4D97-AF65-F5344CB8AC3E}">
        <p14:creationId xmlns:p14="http://schemas.microsoft.com/office/powerpoint/2010/main" val="313166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878A76E7-9EAB-63D5-A628-3C270578B8D6}"/>
              </a:ext>
            </a:extLst>
          </p:cNvPr>
          <p:cNvSpPr txBox="1"/>
          <p:nvPr/>
        </p:nvSpPr>
        <p:spPr>
          <a:xfrm>
            <a:off x="385482" y="165883"/>
            <a:ext cx="9923930" cy="461665"/>
          </a:xfrm>
          <a:prstGeom prst="rect">
            <a:avLst/>
          </a:prstGeom>
          <a:noFill/>
        </p:spPr>
        <p:txBody>
          <a:bodyPr wrap="square">
            <a:spAutoFit/>
          </a:bodyPr>
          <a:lstStyle/>
          <a:p>
            <a:r>
              <a:rPr lang="es-ES" sz="2400" b="1">
                <a:solidFill>
                  <a:srgbClr val="318AFF"/>
                </a:solidFill>
                <a:cs typeface="Arial"/>
              </a:rPr>
              <a:t>Despido: indemnización complementaria a la legal tasada (art. 24 CSEr) </a:t>
            </a:r>
          </a:p>
        </p:txBody>
      </p:sp>
      <p:sp>
        <p:nvSpPr>
          <p:cNvPr id="4" name="CuadroTexto 3">
            <a:extLst>
              <a:ext uri="{FF2B5EF4-FFF2-40B4-BE49-F238E27FC236}">
                <a16:creationId xmlns="" xmlns:a16="http://schemas.microsoft.com/office/drawing/2014/main" id="{8AB9197D-5758-7221-33E7-FDE21EECFE89}"/>
              </a:ext>
            </a:extLst>
          </p:cNvPr>
          <p:cNvSpPr txBox="1"/>
          <p:nvPr/>
        </p:nvSpPr>
        <p:spPr>
          <a:xfrm>
            <a:off x="828697" y="873788"/>
            <a:ext cx="11084859" cy="5632311"/>
          </a:xfrm>
          <a:prstGeom prst="rect">
            <a:avLst/>
          </a:prstGeom>
          <a:noFill/>
        </p:spPr>
        <p:txBody>
          <a:bodyPr wrap="square">
            <a:spAutoFit/>
          </a:bodyPr>
          <a:lstStyle/>
          <a:p>
            <a:r>
              <a:rPr lang="es-ES" sz="2000" b="1">
                <a:effectLst/>
                <a:ea typeface="Calibri" panose="020F0502020204030204" pitchFamily="34" charset="0"/>
              </a:rPr>
              <a:t>STSJ </a:t>
            </a:r>
            <a:r>
              <a:rPr lang="es-ES" sz="2000" b="1" dirty="0">
                <a:effectLst/>
                <a:ea typeface="Calibri" panose="020F0502020204030204" pitchFamily="34" charset="0"/>
              </a:rPr>
              <a:t>Cataluña 23/4/21 </a:t>
            </a:r>
            <a:r>
              <a:rPr lang="es-ES" sz="2000" dirty="0">
                <a:effectLst/>
                <a:ea typeface="Calibri" panose="020F0502020204030204" pitchFamily="34" charset="0"/>
              </a:rPr>
              <a:t>(r5233/20) </a:t>
            </a:r>
            <a:r>
              <a:rPr lang="es-ES" sz="2000" i="1" dirty="0">
                <a:effectLst/>
                <a:ea typeface="Calibri" panose="020F0502020204030204" pitchFamily="34" charset="0"/>
              </a:rPr>
              <a:t>(2 de 2)</a:t>
            </a:r>
          </a:p>
          <a:p>
            <a:endParaRPr lang="es-ES" sz="2000" dirty="0">
              <a:ea typeface="Calibri" panose="020F0502020204030204" pitchFamily="34" charset="0"/>
            </a:endParaRPr>
          </a:p>
          <a:p>
            <a:r>
              <a:rPr lang="es-ES" sz="2000" dirty="0">
                <a:ea typeface="Calibri" panose="020F0502020204030204" pitchFamily="34" charset="0"/>
              </a:rPr>
              <a:t>Admite que la “indemnización adecuada” en las citadas situaciones </a:t>
            </a:r>
          </a:p>
          <a:p>
            <a:endParaRPr lang="es-ES" sz="2000" dirty="0">
              <a:ea typeface="Calibri" panose="020F0502020204030204" pitchFamily="34" charset="0"/>
            </a:endParaRPr>
          </a:p>
          <a:p>
            <a:pPr lvl="1"/>
            <a:r>
              <a:rPr lang="es-ES" sz="2000" dirty="0">
                <a:ea typeface="Calibri" panose="020F0502020204030204" pitchFamily="34" charset="0"/>
              </a:rPr>
              <a:t>“</a:t>
            </a:r>
            <a:r>
              <a:rPr lang="es-ES" sz="2000" b="1" dirty="0">
                <a:ea typeface="Calibri" panose="020F0502020204030204" pitchFamily="34" charset="0"/>
              </a:rPr>
              <a:t>pueda integrar también otros conceptos resarcitorios</a:t>
            </a:r>
            <a:r>
              <a:rPr lang="es-ES" sz="2000" dirty="0">
                <a:ea typeface="Calibri" panose="020F0502020204030204" pitchFamily="34" charset="0"/>
              </a:rPr>
              <a:t> cuando la conducta extintiva del empleador cause perjuicios a la persona asalariada que superen el mero lucro cesante. Sin embargo, habrá que observar que dicha posibilidad se inserta en el marco del artículo 1106 CC – en relación al 1101 del mismo cuerpo legal - lo que exige que </a:t>
            </a:r>
            <a:r>
              <a:rPr lang="es-ES" sz="2000" b="1" dirty="0">
                <a:solidFill>
                  <a:srgbClr val="C00000"/>
                </a:solidFill>
                <a:ea typeface="Calibri" panose="020F0502020204030204" pitchFamily="34" charset="0"/>
              </a:rPr>
              <a:t>esos daños sean cuantificados en la demanda y acreditados en el acto del juicio</a:t>
            </a:r>
            <a:r>
              <a:rPr lang="es-ES" sz="2000" dirty="0">
                <a:ea typeface="Calibri" panose="020F0502020204030204" pitchFamily="34" charset="0"/>
              </a:rPr>
              <a:t>, lo que descarta la mera aplicación de oficio por el órgano judicial”</a:t>
            </a:r>
            <a:endParaRPr lang="es-ES" sz="2000" dirty="0"/>
          </a:p>
          <a:p>
            <a:endParaRPr lang="es-ES" sz="2000" dirty="0">
              <a:ea typeface="Calibri" panose="020F0502020204030204" pitchFamily="34" charset="0"/>
            </a:endParaRPr>
          </a:p>
          <a:p>
            <a:pPr lvl="1"/>
            <a:r>
              <a:rPr lang="es-ES" sz="2000" dirty="0"/>
              <a:t>“En el </a:t>
            </a:r>
            <a:r>
              <a:rPr lang="es-ES" sz="2000" dirty="0" err="1"/>
              <a:t>petitum</a:t>
            </a:r>
            <a:r>
              <a:rPr lang="es-ES" sz="2000" dirty="0"/>
              <a:t> de la demanda del trabajador despedido se concrete los daños y perjuicios que necesitan de compensación y la prueba contradictoria de su quantum”</a:t>
            </a:r>
          </a:p>
          <a:p>
            <a:pPr lvl="1"/>
            <a:endParaRPr lang="es-ES" sz="2000" dirty="0">
              <a:ea typeface="Calibri" panose="020F0502020204030204" pitchFamily="34" charset="0"/>
            </a:endParaRPr>
          </a:p>
          <a:p>
            <a:r>
              <a:rPr lang="es-ES" sz="2000" dirty="0"/>
              <a:t>Ejemplos de daños y perjuicios: </a:t>
            </a:r>
          </a:p>
          <a:p>
            <a:pPr lvl="1"/>
            <a:endParaRPr lang="es-ES" sz="2000" dirty="0"/>
          </a:p>
          <a:p>
            <a:pPr lvl="2"/>
            <a:r>
              <a:rPr lang="es-ES" sz="2000" dirty="0"/>
              <a:t>“verbigracia la necesidad de desplazamiento, sus gastos, los alquileres, el daño emergente por pérdida de anterior trabajo o el daño moral de abandonar ambiente familiar y social consolidado”</a:t>
            </a:r>
            <a:endParaRPr lang="es-ES" sz="2000" dirty="0">
              <a:ea typeface="Calibri" panose="020F0502020204030204" pitchFamily="34" charset="0"/>
            </a:endParaRPr>
          </a:p>
        </p:txBody>
      </p:sp>
    </p:spTree>
    <p:extLst>
      <p:ext uri="{BB962C8B-B14F-4D97-AF65-F5344CB8AC3E}">
        <p14:creationId xmlns:p14="http://schemas.microsoft.com/office/powerpoint/2010/main" val="148816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878A76E7-9EAB-63D5-A628-3C270578B8D6}"/>
              </a:ext>
            </a:extLst>
          </p:cNvPr>
          <p:cNvSpPr txBox="1"/>
          <p:nvPr/>
        </p:nvSpPr>
        <p:spPr>
          <a:xfrm>
            <a:off x="385482" y="237600"/>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
        <p:nvSpPr>
          <p:cNvPr id="6" name="CuadroTexto 5">
            <a:extLst>
              <a:ext uri="{FF2B5EF4-FFF2-40B4-BE49-F238E27FC236}">
                <a16:creationId xmlns="" xmlns:a16="http://schemas.microsoft.com/office/drawing/2014/main" id="{CA08E93E-2C8A-6B6F-6BAF-DAA4A7A88A2F}"/>
              </a:ext>
            </a:extLst>
          </p:cNvPr>
          <p:cNvSpPr txBox="1"/>
          <p:nvPr/>
        </p:nvSpPr>
        <p:spPr>
          <a:xfrm>
            <a:off x="941294" y="2604530"/>
            <a:ext cx="10022541" cy="1200329"/>
          </a:xfrm>
          <a:prstGeom prst="rect">
            <a:avLst/>
          </a:prstGeom>
          <a:noFill/>
        </p:spPr>
        <p:txBody>
          <a:bodyPr wrap="square">
            <a:spAutoFit/>
          </a:bodyPr>
          <a:lstStyle/>
          <a:p>
            <a:r>
              <a:rPr lang="es-ES" i="1">
                <a:effectLst/>
                <a:ea typeface="Calibri" panose="020F0502020204030204" pitchFamily="34" charset="0"/>
              </a:rPr>
              <a:t>Obiter dicta</a:t>
            </a:r>
            <a:r>
              <a:rPr lang="es-ES">
                <a:effectLst/>
                <a:ea typeface="Calibri" panose="020F0502020204030204" pitchFamily="34" charset="0"/>
              </a:rPr>
              <a:t>, algunos TSJ se han alineado con el planteamiento descrito por el TSJ de Cataluña (entre otros):</a:t>
            </a:r>
          </a:p>
          <a:p>
            <a:endParaRPr lang="es-ES">
              <a:ea typeface="Calibri" panose="020F0502020204030204" pitchFamily="34" charset="0"/>
            </a:endParaRPr>
          </a:p>
          <a:p>
            <a:r>
              <a:rPr lang="es-ES">
                <a:effectLst/>
                <a:ea typeface="Calibri" panose="020F0502020204030204" pitchFamily="34" charset="0"/>
              </a:rPr>
              <a:t> </a:t>
            </a:r>
            <a:r>
              <a:rPr lang="es-ES" b="1">
                <a:effectLst/>
                <a:ea typeface="Calibri" panose="020F0502020204030204" pitchFamily="34" charset="0"/>
              </a:rPr>
              <a:t>SSTSJ Galicia 27/05/22</a:t>
            </a:r>
            <a:r>
              <a:rPr lang="es-ES">
                <a:effectLst/>
                <a:ea typeface="Calibri" panose="020F0502020204030204" pitchFamily="34" charset="0"/>
              </a:rPr>
              <a:t> (r1631/22); </a:t>
            </a:r>
            <a:r>
              <a:rPr lang="es-ES" b="1">
                <a:effectLst/>
                <a:ea typeface="Calibri" panose="020F0502020204030204" pitchFamily="34" charset="0"/>
              </a:rPr>
              <a:t>Navarra 24/6/21 </a:t>
            </a:r>
            <a:r>
              <a:rPr lang="es-ES">
                <a:effectLst/>
                <a:ea typeface="Calibri" panose="020F0502020204030204" pitchFamily="34" charset="0"/>
              </a:rPr>
              <a:t>(r198/21); y </a:t>
            </a:r>
            <a:r>
              <a:rPr lang="es-ES" b="1">
                <a:effectLst/>
                <a:ea typeface="Calibri" panose="020F0502020204030204" pitchFamily="34" charset="0"/>
              </a:rPr>
              <a:t>CyL\Vall 1/3/21 </a:t>
            </a:r>
            <a:r>
              <a:rPr lang="es-ES">
                <a:effectLst/>
                <a:ea typeface="Calibri" panose="020F0502020204030204" pitchFamily="34" charset="0"/>
              </a:rPr>
              <a:t>(r103/21).</a:t>
            </a:r>
            <a:endParaRPr lang="es-ES"/>
          </a:p>
        </p:txBody>
      </p:sp>
      <p:sp>
        <p:nvSpPr>
          <p:cNvPr id="10" name="CuadroTexto 9">
            <a:extLst>
              <a:ext uri="{FF2B5EF4-FFF2-40B4-BE49-F238E27FC236}">
                <a16:creationId xmlns="" xmlns:a16="http://schemas.microsoft.com/office/drawing/2014/main" id="{F86D8D67-7C55-F265-780E-CF4BACAC4860}"/>
              </a:ext>
            </a:extLst>
          </p:cNvPr>
          <p:cNvSpPr txBox="1"/>
          <p:nvPr/>
        </p:nvSpPr>
        <p:spPr>
          <a:xfrm>
            <a:off x="941294" y="4154895"/>
            <a:ext cx="10255624" cy="2308324"/>
          </a:xfrm>
          <a:prstGeom prst="rect">
            <a:avLst/>
          </a:prstGeom>
          <a:noFill/>
        </p:spPr>
        <p:txBody>
          <a:bodyPr wrap="square">
            <a:spAutoFit/>
          </a:bodyPr>
          <a:lstStyle/>
          <a:p>
            <a:r>
              <a:rPr lang="es-ES" b="1"/>
              <a:t>STSJ Cataluña 30/05/22 </a:t>
            </a:r>
            <a:r>
              <a:rPr lang="es-ES"/>
              <a:t>(r538/22), </a:t>
            </a:r>
            <a:r>
              <a:rPr lang="es-ES" b="1">
                <a:solidFill>
                  <a:srgbClr val="C00000"/>
                </a:solidFill>
              </a:rPr>
              <a:t>rechaza</a:t>
            </a:r>
            <a:r>
              <a:rPr lang="es-ES"/>
              <a:t> (corrigiendo el criterio de la instancia) que para el cálculo de la indemnización complementaria a la legal tasada </a:t>
            </a:r>
            <a:r>
              <a:rPr lang="es-ES" b="1"/>
              <a:t>pueda emplearse como parámetro de cálculo los salarios de tramitación</a:t>
            </a:r>
            <a:r>
              <a:rPr lang="es-ES"/>
              <a:t> (en función de los salarios dejados de percibir entre la fecha del despido y la fecha del juicio – art. 56.2 ET); e insiste que </a:t>
            </a:r>
          </a:p>
          <a:p>
            <a:endParaRPr lang="es-ES"/>
          </a:p>
          <a:p>
            <a:pPr lvl="1"/>
            <a:r>
              <a:rPr lang="es-ES"/>
              <a:t>«lo más correcto (…) hubiere sido acudir a la institución que por semejanza regula el art. 281.2.b) de la LRJS, siempre claro está, que se acreditase la concurrencia de determinadas circunstancias y los perjuicios que el trabajador/a ha sufrido como consecuencia del despido».</a:t>
            </a:r>
          </a:p>
        </p:txBody>
      </p:sp>
      <p:cxnSp>
        <p:nvCxnSpPr>
          <p:cNvPr id="5" name="Conector recto 4">
            <a:extLst>
              <a:ext uri="{FF2B5EF4-FFF2-40B4-BE49-F238E27FC236}">
                <a16:creationId xmlns="" xmlns:a16="http://schemas.microsoft.com/office/drawing/2014/main" id="{6FC763E5-02DB-077C-786B-193EE17ECD45}"/>
              </a:ext>
            </a:extLst>
          </p:cNvPr>
          <p:cNvCxnSpPr/>
          <p:nvPr/>
        </p:nvCxnSpPr>
        <p:spPr>
          <a:xfrm>
            <a:off x="2375647" y="3841377"/>
            <a:ext cx="6203577"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CuadroTexto 8">
            <a:extLst>
              <a:ext uri="{FF2B5EF4-FFF2-40B4-BE49-F238E27FC236}">
                <a16:creationId xmlns="" xmlns:a16="http://schemas.microsoft.com/office/drawing/2014/main" id="{A85A4644-2A24-F329-56CF-F941B4144B6A}"/>
              </a:ext>
            </a:extLst>
          </p:cNvPr>
          <p:cNvSpPr txBox="1"/>
          <p:nvPr/>
        </p:nvSpPr>
        <p:spPr>
          <a:xfrm>
            <a:off x="1586753" y="1779808"/>
            <a:ext cx="9770095" cy="369332"/>
          </a:xfrm>
          <a:prstGeom prst="rect">
            <a:avLst/>
          </a:prstGeom>
          <a:noFill/>
        </p:spPr>
        <p:txBody>
          <a:bodyPr wrap="square">
            <a:spAutoFit/>
          </a:bodyPr>
          <a:lstStyle/>
          <a:p>
            <a:r>
              <a:rPr lang="es-ES" b="1">
                <a:solidFill>
                  <a:srgbClr val="C00000"/>
                </a:solidFill>
              </a:rPr>
              <a:t>OJO</a:t>
            </a:r>
            <a:r>
              <a:rPr lang="es-ES" b="1"/>
              <a:t>: STSJ Cataluña 10/2/23 </a:t>
            </a:r>
            <a:r>
              <a:rPr lang="es-ES"/>
              <a:t>(r6061/22): "Se trata de un criterio interpretativo sin duda cuestionable"</a:t>
            </a:r>
          </a:p>
        </p:txBody>
      </p:sp>
      <p:sp>
        <p:nvSpPr>
          <p:cNvPr id="7" name="CuadroTexto 6">
            <a:extLst>
              <a:ext uri="{FF2B5EF4-FFF2-40B4-BE49-F238E27FC236}">
                <a16:creationId xmlns="" xmlns:a16="http://schemas.microsoft.com/office/drawing/2014/main" id="{C2235D5D-4A8F-17B1-A6B0-E292AFDABE16}"/>
              </a:ext>
            </a:extLst>
          </p:cNvPr>
          <p:cNvSpPr txBox="1"/>
          <p:nvPr/>
        </p:nvSpPr>
        <p:spPr>
          <a:xfrm>
            <a:off x="941294" y="978145"/>
            <a:ext cx="10506635" cy="646331"/>
          </a:xfrm>
          <a:prstGeom prst="rect">
            <a:avLst/>
          </a:prstGeom>
          <a:noFill/>
        </p:spPr>
        <p:txBody>
          <a:bodyPr wrap="square">
            <a:spAutoFit/>
          </a:bodyPr>
          <a:lstStyle/>
          <a:p>
            <a:r>
              <a:rPr lang="es-ES"/>
              <a:t>Criterio de </a:t>
            </a:r>
            <a:r>
              <a:rPr lang="es-ES" sz="1800" b="1">
                <a:effectLst/>
                <a:ea typeface="Calibri" panose="020F0502020204030204" pitchFamily="34" charset="0"/>
              </a:rPr>
              <a:t>STSJ Cataluña 23/4/21 </a:t>
            </a:r>
            <a:r>
              <a:rPr lang="es-ES" sz="1800">
                <a:effectLst/>
                <a:ea typeface="Calibri" panose="020F0502020204030204" pitchFamily="34" charset="0"/>
              </a:rPr>
              <a:t>(r5233/20) </a:t>
            </a:r>
            <a:r>
              <a:rPr lang="es-ES"/>
              <a:t>se reitera en las </a:t>
            </a:r>
            <a:r>
              <a:rPr lang="es-ES" b="1"/>
              <a:t>SSTSJ Cataluña 20/5/21 </a:t>
            </a:r>
            <a:r>
              <a:rPr lang="es-ES"/>
              <a:t>(r5234/20); y </a:t>
            </a:r>
            <a:r>
              <a:rPr lang="es-ES" b="1"/>
              <a:t>14/7/21 </a:t>
            </a:r>
            <a:r>
              <a:rPr lang="es-ES"/>
              <a:t>(r1811/21); y </a:t>
            </a:r>
            <a:r>
              <a:rPr lang="es-ES" b="1"/>
              <a:t>30/05/22</a:t>
            </a:r>
            <a:r>
              <a:rPr lang="es-ES"/>
              <a:t> (r538/22); </a:t>
            </a:r>
            <a:r>
              <a:rPr lang="es-ES" b="1"/>
              <a:t>13/02/24</a:t>
            </a:r>
            <a:r>
              <a:rPr lang="es-ES"/>
              <a:t> (r6291/23). . </a:t>
            </a:r>
          </a:p>
        </p:txBody>
      </p:sp>
    </p:spTree>
    <p:extLst>
      <p:ext uri="{BB962C8B-B14F-4D97-AF65-F5344CB8AC3E}">
        <p14:creationId xmlns:p14="http://schemas.microsoft.com/office/powerpoint/2010/main" val="1786479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B378844B-133B-5AE6-1FDF-D8552491BDD6}"/>
              </a:ext>
            </a:extLst>
          </p:cNvPr>
          <p:cNvSpPr txBox="1"/>
          <p:nvPr/>
        </p:nvSpPr>
        <p:spPr>
          <a:xfrm>
            <a:off x="3089190" y="3289565"/>
            <a:ext cx="6629945" cy="461665"/>
          </a:xfrm>
          <a:prstGeom prst="rect">
            <a:avLst/>
          </a:prstGeom>
          <a:noFill/>
        </p:spPr>
        <p:txBody>
          <a:bodyPr wrap="square" rtlCol="0">
            <a:spAutoFit/>
          </a:bodyPr>
          <a:lstStyle/>
          <a:p>
            <a:r>
              <a:rPr lang="es-ES" sz="2400" b="1" dirty="0">
                <a:cs typeface="Arial"/>
              </a:rPr>
              <a:t>- Disuasión vs. Daños y perjuicios (sesgos y ruido)</a:t>
            </a:r>
          </a:p>
        </p:txBody>
      </p:sp>
      <p:sp>
        <p:nvSpPr>
          <p:cNvPr id="3" name="CuadroTexto 1">
            <a:extLst>
              <a:ext uri="{FF2B5EF4-FFF2-40B4-BE49-F238E27FC236}">
                <a16:creationId xmlns="" xmlns:a16="http://schemas.microsoft.com/office/drawing/2014/main" id="{962694AC-00C4-2FCA-E522-FB6525FB0A9B}"/>
              </a:ext>
            </a:extLst>
          </p:cNvPr>
          <p:cNvSpPr txBox="1"/>
          <p:nvPr/>
        </p:nvSpPr>
        <p:spPr>
          <a:xfrm>
            <a:off x="3089191" y="4094209"/>
            <a:ext cx="8547848" cy="461665"/>
          </a:xfrm>
          <a:prstGeom prst="rect">
            <a:avLst/>
          </a:prstGeom>
          <a:noFill/>
        </p:spPr>
        <p:txBody>
          <a:bodyPr wrap="square" rtlCol="0">
            <a:spAutoFit/>
          </a:bodyPr>
          <a:lstStyle/>
          <a:p>
            <a:r>
              <a:rPr lang="es-ES" sz="2400" b="1" dirty="0">
                <a:cs typeface="Arial"/>
              </a:rPr>
              <a:t>- Sobre el concepto de indemnización “</a:t>
            </a:r>
            <a:r>
              <a:rPr lang="es-ES" sz="2400" b="1">
                <a:cs typeface="Arial"/>
              </a:rPr>
              <a:t>adecuada”</a:t>
            </a:r>
            <a:endParaRPr lang="es-ES" sz="2400" b="1" dirty="0">
              <a:cs typeface="Arial"/>
            </a:endParaRPr>
          </a:p>
        </p:txBody>
      </p:sp>
      <p:sp>
        <p:nvSpPr>
          <p:cNvPr id="4" name="CuadroTexto 1">
            <a:extLst>
              <a:ext uri="{FF2B5EF4-FFF2-40B4-BE49-F238E27FC236}">
                <a16:creationId xmlns="" xmlns:a16="http://schemas.microsoft.com/office/drawing/2014/main" id="{83ECF6CA-CEBC-CE49-475A-01200DFB8995}"/>
              </a:ext>
            </a:extLst>
          </p:cNvPr>
          <p:cNvSpPr txBox="1"/>
          <p:nvPr/>
        </p:nvSpPr>
        <p:spPr>
          <a:xfrm>
            <a:off x="3089191" y="4856606"/>
            <a:ext cx="8547848" cy="461665"/>
          </a:xfrm>
          <a:prstGeom prst="rect">
            <a:avLst/>
          </a:prstGeom>
          <a:noFill/>
        </p:spPr>
        <p:txBody>
          <a:bodyPr wrap="square" rtlCol="0">
            <a:spAutoFit/>
          </a:bodyPr>
          <a:lstStyle/>
          <a:p>
            <a:r>
              <a:rPr lang="es-ES" sz="2400" b="1" dirty="0">
                <a:cs typeface="Arial"/>
              </a:rPr>
              <a:t>- Valoración final</a:t>
            </a:r>
          </a:p>
        </p:txBody>
      </p:sp>
      <p:sp>
        <p:nvSpPr>
          <p:cNvPr id="5" name="CuadroTexto 1">
            <a:extLst>
              <a:ext uri="{FF2B5EF4-FFF2-40B4-BE49-F238E27FC236}">
                <a16:creationId xmlns="" xmlns:a16="http://schemas.microsoft.com/office/drawing/2014/main" id="{83ECF6CA-CEBC-CE49-475A-01200DFB8995}"/>
              </a:ext>
            </a:extLst>
          </p:cNvPr>
          <p:cNvSpPr txBox="1"/>
          <p:nvPr/>
        </p:nvSpPr>
        <p:spPr>
          <a:xfrm>
            <a:off x="1171287" y="402438"/>
            <a:ext cx="8547848" cy="461665"/>
          </a:xfrm>
          <a:prstGeom prst="rect">
            <a:avLst/>
          </a:prstGeom>
          <a:noFill/>
        </p:spPr>
        <p:txBody>
          <a:bodyPr wrap="square" rtlCol="0">
            <a:spAutoFit/>
          </a:bodyPr>
          <a:lstStyle/>
          <a:p>
            <a:r>
              <a:rPr lang="es-ES" sz="2400" b="1" dirty="0">
                <a:solidFill>
                  <a:srgbClr val="002060"/>
                </a:solidFill>
                <a:cs typeface="Arial"/>
              </a:rPr>
              <a:t>Esquema expositivo</a:t>
            </a:r>
          </a:p>
        </p:txBody>
      </p:sp>
      <p:sp>
        <p:nvSpPr>
          <p:cNvPr id="8" name="CuadroTexto 7">
            <a:extLst>
              <a:ext uri="{FF2B5EF4-FFF2-40B4-BE49-F238E27FC236}">
                <a16:creationId xmlns="" xmlns:a16="http://schemas.microsoft.com/office/drawing/2014/main" id="{263B93A3-639F-0E9F-F6ED-DD9332A18096}"/>
              </a:ext>
            </a:extLst>
          </p:cNvPr>
          <p:cNvSpPr txBox="1"/>
          <p:nvPr/>
        </p:nvSpPr>
        <p:spPr>
          <a:xfrm>
            <a:off x="3089190" y="2527168"/>
            <a:ext cx="6893859" cy="461665"/>
          </a:xfrm>
          <a:prstGeom prst="rect">
            <a:avLst/>
          </a:prstGeom>
          <a:noFill/>
        </p:spPr>
        <p:txBody>
          <a:bodyPr wrap="square">
            <a:spAutoFit/>
          </a:bodyPr>
          <a:lstStyle/>
          <a:p>
            <a:r>
              <a:rPr lang="es-ES" sz="2400" b="1">
                <a:cs typeface="Arial"/>
              </a:rPr>
              <a:t>- Resoluciones del CEDS</a:t>
            </a:r>
          </a:p>
        </p:txBody>
      </p:sp>
      <p:sp>
        <p:nvSpPr>
          <p:cNvPr id="9" name="CuadroTexto 8">
            <a:extLst>
              <a:ext uri="{FF2B5EF4-FFF2-40B4-BE49-F238E27FC236}">
                <a16:creationId xmlns="" xmlns:a16="http://schemas.microsoft.com/office/drawing/2014/main" id="{63D0D4BD-D965-37D5-BA4A-688345653449}"/>
              </a:ext>
            </a:extLst>
          </p:cNvPr>
          <p:cNvSpPr txBox="1"/>
          <p:nvPr/>
        </p:nvSpPr>
        <p:spPr>
          <a:xfrm>
            <a:off x="3089190" y="1770561"/>
            <a:ext cx="6754056" cy="461665"/>
          </a:xfrm>
          <a:prstGeom prst="rect">
            <a:avLst/>
          </a:prstGeom>
          <a:noFill/>
        </p:spPr>
        <p:txBody>
          <a:bodyPr wrap="square">
            <a:spAutoFit/>
          </a:bodyPr>
          <a:lstStyle/>
          <a:p>
            <a:r>
              <a:rPr lang="es-ES" sz="2400" b="1">
                <a:cs typeface="Arial"/>
              </a:rPr>
              <a:t>- El marco normativo internacional: C158 OIT y CSEr </a:t>
            </a:r>
          </a:p>
        </p:txBody>
      </p:sp>
    </p:spTree>
    <p:extLst>
      <p:ext uri="{BB962C8B-B14F-4D97-AF65-F5344CB8AC3E}">
        <p14:creationId xmlns:p14="http://schemas.microsoft.com/office/powerpoint/2010/main" val="8364560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ED785E87-1866-95FD-7BC7-9E8782D91DCF}"/>
              </a:ext>
            </a:extLst>
          </p:cNvPr>
          <p:cNvSpPr txBox="1"/>
          <p:nvPr/>
        </p:nvSpPr>
        <p:spPr>
          <a:xfrm>
            <a:off x="770964" y="238647"/>
            <a:ext cx="10784541" cy="6278642"/>
          </a:xfrm>
          <a:prstGeom prst="rect">
            <a:avLst/>
          </a:prstGeom>
          <a:noFill/>
        </p:spPr>
        <p:txBody>
          <a:bodyPr wrap="square">
            <a:spAutoFit/>
          </a:bodyPr>
          <a:lstStyle/>
          <a:p>
            <a:r>
              <a:rPr lang="es-ES" sz="2400" b="1" dirty="0">
                <a:solidFill>
                  <a:srgbClr val="318AFF"/>
                </a:solidFill>
                <a:cs typeface="Arial"/>
              </a:rPr>
              <a:t>Reconocimiento de indemnización complementaria a la legal tasada</a:t>
            </a:r>
          </a:p>
          <a:p>
            <a:endParaRPr lang="es-ES" dirty="0"/>
          </a:p>
          <a:p>
            <a:r>
              <a:rPr lang="es-ES" b="1" dirty="0">
                <a:solidFill>
                  <a:schemeClr val="bg1">
                    <a:lumMod val="50000"/>
                  </a:schemeClr>
                </a:solidFill>
              </a:rPr>
              <a:t>Tribunal Superior de Justicia (3 casos)</a:t>
            </a:r>
          </a:p>
          <a:p>
            <a:endParaRPr lang="es-ES" dirty="0"/>
          </a:p>
          <a:p>
            <a:r>
              <a:rPr lang="es-ES" b="1" dirty="0"/>
              <a:t>STSJ Cataluña 30/1/23 </a:t>
            </a:r>
            <a:r>
              <a:rPr lang="es-ES" dirty="0"/>
              <a:t>(r6219/22), en un caso de despido objetivo antes de la entrada en vigor del </a:t>
            </a:r>
            <a:r>
              <a:rPr lang="es-ES" dirty="0" err="1"/>
              <a:t>RDLey</a:t>
            </a:r>
            <a:r>
              <a:rPr lang="es-ES" dirty="0"/>
              <a:t> 9/2020 y abonando una indemnización superior a la legal tasada, entiende que el despido es improcedente (por la </a:t>
            </a:r>
            <a:r>
              <a:rPr lang="es-ES" dirty="0" err="1"/>
              <a:t>coyunturalidad</a:t>
            </a:r>
            <a:r>
              <a:rPr lang="es-ES" dirty="0"/>
              <a:t> de la medida) y abusivo porque la empresa a los pocos días ha planteado un ERTE. Reconoce indemnización complementaria a la legal tasada por el </a:t>
            </a:r>
            <a:r>
              <a:rPr lang="es-ES" b="1" dirty="0"/>
              <a:t>lucro cesante </a:t>
            </a:r>
            <a:r>
              <a:rPr lang="es-ES" dirty="0"/>
              <a:t>derivado de la no percepción de la prestación por desempleo que le hubiera correspondido su hubiera sido incluido en el ERTE.</a:t>
            </a:r>
          </a:p>
          <a:p>
            <a:endParaRPr lang="es-ES" dirty="0"/>
          </a:p>
          <a:p>
            <a:r>
              <a:rPr lang="es-ES" b="1" dirty="0"/>
              <a:t>STSJ Cataluña 22/5/24 </a:t>
            </a:r>
            <a:r>
              <a:rPr lang="es-ES" dirty="0"/>
              <a:t>(</a:t>
            </a:r>
            <a:r>
              <a:rPr lang="es-ES" dirty="0">
                <a:hlinkClick r:id="rId2"/>
              </a:rPr>
              <a:t>rec. 177/2024</a:t>
            </a:r>
            <a:r>
              <a:rPr lang="es-ES" dirty="0"/>
              <a:t>), reconoce indemnización complementaria a la legal tasada (que apenas superaba los 3.000€) de 46.728€ a un trabajador que, tras solicitar una primera prórroga de una excedencia voluntaria en su anterior empleo, ha formalizado un contrato indefinido con otra empresa y, al poco tiempo, es despedido disciplinariamente de forma improcedente</a:t>
            </a:r>
          </a:p>
          <a:p>
            <a:endParaRPr lang="es-ES" dirty="0"/>
          </a:p>
          <a:p>
            <a:r>
              <a:rPr lang="es-ES" b="1" dirty="0"/>
              <a:t>STSJ País Vasco 23/4/24 </a:t>
            </a:r>
            <a:r>
              <a:rPr lang="es-ES" dirty="0"/>
              <a:t>(</a:t>
            </a:r>
            <a:r>
              <a:rPr lang="es-ES" dirty="0">
                <a:hlinkClick r:id="rId3"/>
              </a:rPr>
              <a:t>rec. 502/2024</a:t>
            </a:r>
            <a:r>
              <a:rPr lang="es-ES" dirty="0"/>
              <a:t>) tras recoger la disparidad interpretativa entre los TSJ sobre la indemnización complementaria a la legal tasada y entender que no existe ninguna obligación de asumir la decisión del CEDS, reconoce una indemnización complementaria a la legal tasada (que no superaba los 500 €). En concreto, el conflicto tiene su origen en un contrato de interinidad por vacante (de como mínimo de un año), extinguido sin justificación suficiente transcurrido el primer mes (indicando que se ha producido un error en la contratación), de un trabajador que había abandonado un empleo estable anterior (que había ocupado durante 2 años). El TSJ reconoce una indemnización consistente a los salarios de este año dejados de percibir (30.000 €).</a:t>
            </a:r>
          </a:p>
        </p:txBody>
      </p:sp>
    </p:spTree>
    <p:extLst>
      <p:ext uri="{BB962C8B-B14F-4D97-AF65-F5344CB8AC3E}">
        <p14:creationId xmlns:p14="http://schemas.microsoft.com/office/powerpoint/2010/main" val="2079806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7B3FE37E-224E-0103-6369-4395875FCCC4}"/>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1ACC6514-BADA-0AAA-8C47-FA25DD4BCAC0}"/>
              </a:ext>
            </a:extLst>
          </p:cNvPr>
          <p:cNvSpPr txBox="1"/>
          <p:nvPr/>
        </p:nvSpPr>
        <p:spPr>
          <a:xfrm>
            <a:off x="770964" y="238647"/>
            <a:ext cx="10784541" cy="6278642"/>
          </a:xfrm>
          <a:prstGeom prst="rect">
            <a:avLst/>
          </a:prstGeom>
          <a:noFill/>
        </p:spPr>
        <p:txBody>
          <a:bodyPr wrap="square">
            <a:spAutoFit/>
          </a:bodyPr>
          <a:lstStyle/>
          <a:p>
            <a:r>
              <a:rPr lang="es-ES" sz="2400" b="1">
                <a:solidFill>
                  <a:srgbClr val="318AFF"/>
                </a:solidFill>
                <a:cs typeface="Arial"/>
              </a:rPr>
              <a:t>Reconocimiento de indemnización complementaria a la legal tasada</a:t>
            </a:r>
          </a:p>
          <a:p>
            <a:endParaRPr lang="es-ES"/>
          </a:p>
          <a:p>
            <a:r>
              <a:rPr lang="es-ES" b="1">
                <a:solidFill>
                  <a:schemeClr val="bg1">
                    <a:lumMod val="50000"/>
                  </a:schemeClr>
                </a:solidFill>
              </a:rPr>
              <a:t>Juzgados de lo Social</a:t>
            </a:r>
          </a:p>
          <a:p>
            <a:endParaRPr lang="es-ES"/>
          </a:p>
          <a:p>
            <a:r>
              <a:rPr lang="es-ES" i="1">
                <a:solidFill>
                  <a:schemeClr val="accent6">
                    <a:lumMod val="75000"/>
                  </a:schemeClr>
                </a:solidFill>
              </a:rPr>
              <a:t>Sentencias posteriores a la STSJ Cataluña 23/4/21 (r5233/20):</a:t>
            </a:r>
          </a:p>
          <a:p>
            <a:endParaRPr lang="es-ES" i="1">
              <a:solidFill>
                <a:schemeClr val="accent6">
                  <a:lumMod val="75000"/>
                </a:schemeClr>
              </a:solidFill>
            </a:endParaRPr>
          </a:p>
          <a:p>
            <a:r>
              <a:rPr lang="es-ES" b="1"/>
              <a:t>SJS\2 Guadalajara 7 de noviembre 2024</a:t>
            </a:r>
            <a:r>
              <a:rPr lang="es-ES"/>
              <a:t> (</a:t>
            </a:r>
            <a:r>
              <a:rPr lang="es-ES">
                <a:hlinkClick r:id="rId2"/>
              </a:rPr>
              <a:t>núm. 318/2024</a:t>
            </a:r>
            <a:r>
              <a:rPr lang="es-ES"/>
              <a:t>), reconoce indemnización complementaria de 10.000 € en despido improcedente de trabajadora a tiempo parcial (que ha sido comunicado verbalmente).</a:t>
            </a:r>
          </a:p>
          <a:p>
            <a:endParaRPr lang="es-ES" b="1"/>
          </a:p>
          <a:p>
            <a:endParaRPr lang="es-ES" b="1"/>
          </a:p>
          <a:p>
            <a:r>
              <a:rPr lang="es-ES" b="1"/>
              <a:t>SJS/1 Tarragona 2 de septiembre 2024 </a:t>
            </a:r>
            <a:r>
              <a:rPr lang="es-ES"/>
              <a:t>(</a:t>
            </a:r>
            <a:r>
              <a:rPr lang="es-ES">
                <a:hlinkClick r:id="rId3"/>
              </a:rPr>
              <a:t>núm. 286/2024</a:t>
            </a:r>
            <a:r>
              <a:rPr lang="es-ES"/>
              <a:t>), extinción por no superación del período de prueba a los 9 días de incorporarse a nueva empresa tras dimitir en un empleo anterior. Se declara la extinción improcedente porque el contrato no se formalizó por escrito y el período de prueba se entiende como no válido. Se reconoce indemnización complementaria a legal tasada (por un importe de 6 meses de salario – poco más de 12.000 €), dado el carácter exiguo de la reconocida (de 187 €) y la imposibilidad de acceder a la prestación por desempleo.</a:t>
            </a:r>
          </a:p>
          <a:p>
            <a:endParaRPr lang="es-ES" b="1"/>
          </a:p>
          <a:p>
            <a:endParaRPr lang="es-ES" b="1"/>
          </a:p>
          <a:p>
            <a:r>
              <a:rPr lang="es-ES" b="1"/>
              <a:t>SJS/2 Tarragona 8 de abril 2024 </a:t>
            </a:r>
            <a:r>
              <a:rPr lang="es-ES"/>
              <a:t>(</a:t>
            </a:r>
            <a:r>
              <a:rPr lang="es-ES">
                <a:hlinkClick r:id="rId4"/>
              </a:rPr>
              <a:t>núm. 145/2024</a:t>
            </a:r>
            <a:r>
              <a:rPr lang="es-ES"/>
              <a:t>): en un supuesto en el que la empresa no comparece al acto del juicio, declarado el despido improcedente por infundado en una relación laboral indefinida, reconoce indemnización complementaria a la legal tasada equivalente a 6 meses de salario. </a:t>
            </a:r>
          </a:p>
          <a:p>
            <a:endParaRPr lang="es-ES"/>
          </a:p>
          <a:p>
            <a:endParaRPr lang="es-ES"/>
          </a:p>
        </p:txBody>
      </p:sp>
    </p:spTree>
    <p:extLst>
      <p:ext uri="{BB962C8B-B14F-4D97-AF65-F5344CB8AC3E}">
        <p14:creationId xmlns:p14="http://schemas.microsoft.com/office/powerpoint/2010/main" val="5604683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EFB4B236-FDF6-1915-711A-02FFAEB00E61}"/>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872A4130-4D05-E63D-2632-14C2ACF6CF7F}"/>
              </a:ext>
            </a:extLst>
          </p:cNvPr>
          <p:cNvSpPr txBox="1"/>
          <p:nvPr/>
        </p:nvSpPr>
        <p:spPr>
          <a:xfrm>
            <a:off x="770964" y="238647"/>
            <a:ext cx="10784541" cy="6001643"/>
          </a:xfrm>
          <a:prstGeom prst="rect">
            <a:avLst/>
          </a:prstGeom>
          <a:noFill/>
        </p:spPr>
        <p:txBody>
          <a:bodyPr wrap="square">
            <a:spAutoFit/>
          </a:bodyPr>
          <a:lstStyle/>
          <a:p>
            <a:r>
              <a:rPr lang="es-ES" sz="2400" b="1">
                <a:solidFill>
                  <a:srgbClr val="318AFF"/>
                </a:solidFill>
                <a:cs typeface="Arial"/>
              </a:rPr>
              <a:t>Reconocimiento de indemnización complementaria a la legal tasada</a:t>
            </a:r>
          </a:p>
          <a:p>
            <a:endParaRPr lang="es-ES"/>
          </a:p>
          <a:p>
            <a:r>
              <a:rPr lang="es-ES" b="1">
                <a:solidFill>
                  <a:schemeClr val="bg1">
                    <a:lumMod val="50000"/>
                  </a:schemeClr>
                </a:solidFill>
              </a:rPr>
              <a:t>Juzgados de lo Social</a:t>
            </a:r>
          </a:p>
          <a:p>
            <a:endParaRPr lang="es-ES"/>
          </a:p>
          <a:p>
            <a:r>
              <a:rPr lang="es-ES" i="1">
                <a:solidFill>
                  <a:schemeClr val="accent6">
                    <a:lumMod val="75000"/>
                  </a:schemeClr>
                </a:solidFill>
              </a:rPr>
              <a:t>Sentencias posteriores a la STSJ Cataluña 23/4/21 (r5233/20):</a:t>
            </a:r>
          </a:p>
          <a:p>
            <a:endParaRPr lang="es-ES" i="1">
              <a:solidFill>
                <a:schemeClr val="accent6">
                  <a:lumMod val="75000"/>
                </a:schemeClr>
              </a:solidFill>
            </a:endParaRPr>
          </a:p>
          <a:p>
            <a:r>
              <a:rPr lang="es-ES" b="1"/>
              <a:t>SJS/42 Madrid 17 de julio 2024</a:t>
            </a:r>
            <a:r>
              <a:rPr lang="es-ES"/>
              <a:t> (</a:t>
            </a:r>
            <a:r>
              <a:rPr lang="es-ES">
                <a:hlinkClick r:id="rId2"/>
              </a:rPr>
              <a:t>núm. 208/2024</a:t>
            </a:r>
            <a:r>
              <a:rPr lang="es-ES"/>
              <a:t>): en un supuesto en el que se ha producido un despido injustificado y, además, no se ha respetado la audiencia previa (art. 7 C158), tras rechazar que la indemnización complementaria pueda calcularse a partir de lo previsto en el art. 281.2 b) LRJS, reconoce un importe de 8.600 € (rechazando los 28.200 € reclamados en la demanda).</a:t>
            </a:r>
            <a:endParaRPr lang="es-ES" b="1"/>
          </a:p>
          <a:p>
            <a:endParaRPr lang="es-ES" b="1"/>
          </a:p>
          <a:p>
            <a:endParaRPr lang="es-ES" b="1"/>
          </a:p>
          <a:p>
            <a:r>
              <a:rPr lang="es-ES" b="1"/>
              <a:t>SJS/3 BCN 26/9/23 </a:t>
            </a:r>
            <a:r>
              <a:rPr lang="es-ES"/>
              <a:t>(</a:t>
            </a:r>
            <a:r>
              <a:rPr lang="es-ES">
                <a:hlinkClick r:id="rId3"/>
              </a:rPr>
              <a:t>núm. 264/2023</a:t>
            </a:r>
            <a:r>
              <a:rPr lang="es-ES"/>
              <a:t>): reconocimiento de indemnización complementaria en despido improcedente. Importe = a diferencia entre salario y prestación por desempleo percibida hasta que el despedido ha encontrado un nuevo empleo</a:t>
            </a:r>
            <a:endParaRPr lang="es-ES" b="1"/>
          </a:p>
          <a:p>
            <a:endParaRPr lang="es-ES" b="1"/>
          </a:p>
          <a:p>
            <a:pPr lvl="1"/>
            <a:r>
              <a:rPr lang="es-ES"/>
              <a:t>No obstante, resolviendo una argumentación similar, la </a:t>
            </a:r>
            <a:r>
              <a:rPr lang="es-ES" b="1"/>
              <a:t>STSJ Cataluña 31 de mayo 2024 </a:t>
            </a:r>
            <a:r>
              <a:rPr lang="es-ES"/>
              <a:t>(</a:t>
            </a:r>
            <a:r>
              <a:rPr lang="es-ES">
                <a:hlinkClick r:id="rId4"/>
              </a:rPr>
              <a:t>rec. 421/2024</a:t>
            </a:r>
            <a:r>
              <a:rPr lang="es-ES"/>
              <a:t>), tras admitir la posibilidad de conceder una indemnización complementaria a la legal tasada, revoca la reconocida en la instancia (SJS\3 Barcelona 26 de septiembre 2023, núm. 859/2022), calculada (en su opinión) inadecuadamente a partir de la diferencia entre el salario y la prestación por desempleo y sin que el lucro cesante haya quedado acreditado</a:t>
            </a:r>
            <a:endParaRPr lang="es-ES" b="1"/>
          </a:p>
        </p:txBody>
      </p:sp>
    </p:spTree>
    <p:extLst>
      <p:ext uri="{BB962C8B-B14F-4D97-AF65-F5344CB8AC3E}">
        <p14:creationId xmlns:p14="http://schemas.microsoft.com/office/powerpoint/2010/main" val="18863432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DA58112-1AF6-D3C8-3B42-585E7C69B250}"/>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0C10C217-7369-3962-6798-D28C82321C58}"/>
              </a:ext>
            </a:extLst>
          </p:cNvPr>
          <p:cNvSpPr txBox="1"/>
          <p:nvPr/>
        </p:nvSpPr>
        <p:spPr>
          <a:xfrm>
            <a:off x="770964" y="238647"/>
            <a:ext cx="10784541" cy="1569660"/>
          </a:xfrm>
          <a:prstGeom prst="rect">
            <a:avLst/>
          </a:prstGeom>
          <a:noFill/>
        </p:spPr>
        <p:txBody>
          <a:bodyPr wrap="square">
            <a:spAutoFit/>
          </a:bodyPr>
          <a:lstStyle/>
          <a:p>
            <a:r>
              <a:rPr lang="es-ES" sz="2400" b="1">
                <a:solidFill>
                  <a:srgbClr val="318AFF"/>
                </a:solidFill>
                <a:cs typeface="Arial"/>
              </a:rPr>
              <a:t>Reconocimiento de indemnización complementaria a la legal tasada</a:t>
            </a:r>
          </a:p>
          <a:p>
            <a:endParaRPr lang="es-ES"/>
          </a:p>
          <a:p>
            <a:r>
              <a:rPr lang="es-ES" b="1">
                <a:solidFill>
                  <a:schemeClr val="bg1">
                    <a:lumMod val="50000"/>
                  </a:schemeClr>
                </a:solidFill>
              </a:rPr>
              <a:t>Juzgados de lo Social</a:t>
            </a:r>
          </a:p>
          <a:p>
            <a:endParaRPr lang="es-ES"/>
          </a:p>
          <a:p>
            <a:r>
              <a:rPr lang="es-ES" i="1">
                <a:solidFill>
                  <a:schemeClr val="accent6">
                    <a:lumMod val="75000"/>
                  </a:schemeClr>
                </a:solidFill>
              </a:rPr>
              <a:t>Sentencias posteriores a la STSJ Cataluña 23/4/21 (r5233/20):</a:t>
            </a:r>
          </a:p>
        </p:txBody>
      </p:sp>
      <p:sp>
        <p:nvSpPr>
          <p:cNvPr id="4" name="CuadroTexto 3">
            <a:extLst>
              <a:ext uri="{FF2B5EF4-FFF2-40B4-BE49-F238E27FC236}">
                <a16:creationId xmlns="" xmlns:a16="http://schemas.microsoft.com/office/drawing/2014/main" id="{1D4E154E-D67D-A0AE-942D-80688F120DB8}"/>
              </a:ext>
            </a:extLst>
          </p:cNvPr>
          <p:cNvSpPr txBox="1"/>
          <p:nvPr/>
        </p:nvSpPr>
        <p:spPr>
          <a:xfrm>
            <a:off x="770964" y="5027440"/>
            <a:ext cx="10784541" cy="1200329"/>
          </a:xfrm>
          <a:prstGeom prst="rect">
            <a:avLst/>
          </a:prstGeom>
          <a:noFill/>
        </p:spPr>
        <p:txBody>
          <a:bodyPr wrap="square">
            <a:spAutoFit/>
          </a:bodyPr>
          <a:lstStyle/>
          <a:p>
            <a:r>
              <a:rPr lang="es-ES" i="1">
                <a:solidFill>
                  <a:schemeClr val="accent6">
                    <a:lumMod val="75000"/>
                  </a:schemeClr>
                </a:solidFill>
              </a:rPr>
              <a:t>Sentencias anteriores a la STSJ Cataluña 23/4/21 (r5233/20):</a:t>
            </a:r>
          </a:p>
          <a:p>
            <a:endParaRPr lang="es-ES" i="1">
              <a:solidFill>
                <a:schemeClr val="accent6">
                  <a:lumMod val="75000"/>
                </a:schemeClr>
              </a:solidFill>
            </a:endParaRPr>
          </a:p>
          <a:p>
            <a:r>
              <a:rPr lang="es-ES" b="1"/>
              <a:t>SJS/26 Barcelona 31/7/20 </a:t>
            </a:r>
            <a:r>
              <a:rPr lang="es-ES"/>
              <a:t>(núm. 170/2020): 60.000€; </a:t>
            </a:r>
            <a:r>
              <a:rPr lang="es-ES" b="1"/>
              <a:t>SJS/26 Barcelona 31/7/20</a:t>
            </a:r>
            <a:r>
              <a:rPr lang="es-ES"/>
              <a:t> (núm. 174/2020): 49.000 €; (todos los casos, 9 meses de salario)</a:t>
            </a:r>
          </a:p>
        </p:txBody>
      </p:sp>
      <p:sp>
        <p:nvSpPr>
          <p:cNvPr id="2" name="CuadroTexto 1">
            <a:extLst>
              <a:ext uri="{FF2B5EF4-FFF2-40B4-BE49-F238E27FC236}">
                <a16:creationId xmlns="" xmlns:a16="http://schemas.microsoft.com/office/drawing/2014/main" id="{2C8EFACB-515E-BED9-789F-BABE4864DF67}"/>
              </a:ext>
            </a:extLst>
          </p:cNvPr>
          <p:cNvSpPr txBox="1"/>
          <p:nvPr/>
        </p:nvSpPr>
        <p:spPr>
          <a:xfrm>
            <a:off x="770964" y="2068231"/>
            <a:ext cx="10784541" cy="1200329"/>
          </a:xfrm>
          <a:prstGeom prst="rect">
            <a:avLst/>
          </a:prstGeom>
          <a:noFill/>
        </p:spPr>
        <p:txBody>
          <a:bodyPr wrap="square">
            <a:spAutoFit/>
          </a:bodyPr>
          <a:lstStyle/>
          <a:p>
            <a:r>
              <a:rPr lang="es-ES" b="1"/>
              <a:t>SJS/26 Barcelona 21/11/22</a:t>
            </a:r>
            <a:r>
              <a:rPr lang="es-ES"/>
              <a:t> (r294/21), en un caso anterior a la entrada en vigor de la CSEr, tras declarar la improcedencia del despido (en aplicación del art. 2 RDLey 9/2020, según la interpretación de la STS 19 de octubre 2022, rec. 2206/2021) y aplicar la doctrina de la STSJ Cataluña 23 de abril 2021 (rec. 5233/2020), reconoce la indemnización complementaria prevista en el art. 281.2 b) de la LRJS.</a:t>
            </a:r>
          </a:p>
        </p:txBody>
      </p:sp>
      <p:sp>
        <p:nvSpPr>
          <p:cNvPr id="6" name="CuadroTexto 5">
            <a:extLst>
              <a:ext uri="{FF2B5EF4-FFF2-40B4-BE49-F238E27FC236}">
                <a16:creationId xmlns="" xmlns:a16="http://schemas.microsoft.com/office/drawing/2014/main" id="{9449822B-5C9D-5C27-C6A2-B5AE48FCC486}"/>
              </a:ext>
            </a:extLst>
          </p:cNvPr>
          <p:cNvSpPr txBox="1"/>
          <p:nvPr/>
        </p:nvSpPr>
        <p:spPr>
          <a:xfrm>
            <a:off x="770964" y="3567187"/>
            <a:ext cx="10157012" cy="923330"/>
          </a:xfrm>
          <a:prstGeom prst="rect">
            <a:avLst/>
          </a:prstGeom>
          <a:noFill/>
        </p:spPr>
        <p:txBody>
          <a:bodyPr wrap="square">
            <a:spAutoFit/>
          </a:bodyPr>
          <a:lstStyle/>
          <a:p>
            <a:r>
              <a:rPr lang="es-ES" b="1"/>
              <a:t>SJS/1 Bilbao 23/7/23 </a:t>
            </a:r>
            <a:r>
              <a:rPr lang="es-ES"/>
              <a:t>(</a:t>
            </a:r>
            <a:r>
              <a:rPr lang="es-ES">
                <a:hlinkClick r:id="rId2"/>
              </a:rPr>
              <a:t>núm. 252/2023</a:t>
            </a:r>
            <a:r>
              <a:rPr lang="es-ES"/>
              <a:t>), reconoce indemnización complementaria en despido discimplinario cuya improcedencia es reconocida por la empresa (indemnización = a los dos meses de preaviso que CCOL Química exige a trabajadores de determinado grupo profesional para dimitir)</a:t>
            </a:r>
          </a:p>
        </p:txBody>
      </p:sp>
    </p:spTree>
    <p:extLst>
      <p:ext uri="{BB962C8B-B14F-4D97-AF65-F5344CB8AC3E}">
        <p14:creationId xmlns:p14="http://schemas.microsoft.com/office/powerpoint/2010/main" val="2313528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496D6BBB-00E1-461A-EF19-BE8F591F129A}"/>
              </a:ext>
            </a:extLst>
          </p:cNvPr>
          <p:cNvSpPr txBox="1"/>
          <p:nvPr/>
        </p:nvSpPr>
        <p:spPr>
          <a:xfrm>
            <a:off x="802341" y="269849"/>
            <a:ext cx="10699377" cy="2215991"/>
          </a:xfrm>
          <a:prstGeom prst="rect">
            <a:avLst/>
          </a:prstGeom>
          <a:noFill/>
        </p:spPr>
        <p:txBody>
          <a:bodyPr wrap="square" rtlCol="0">
            <a:spAutoFit/>
          </a:bodyPr>
          <a:lstStyle/>
          <a:p>
            <a:r>
              <a:rPr lang="es-ES" sz="2400" b="1">
                <a:solidFill>
                  <a:srgbClr val="318AFF"/>
                </a:solidFill>
                <a:cs typeface="Arial"/>
              </a:rPr>
              <a:t>Reconocimiento de la posibilidad de reclamar indemnización complementaria, pero rechazo por falta de acreditación</a:t>
            </a:r>
          </a:p>
          <a:p>
            <a:endParaRPr lang="es-ES"/>
          </a:p>
          <a:p>
            <a:pPr lvl="1"/>
            <a:r>
              <a:rPr lang="es-ES" b="1"/>
              <a:t>SSTSJ Cataluña 31/5/24 </a:t>
            </a:r>
            <a:r>
              <a:rPr lang="es-ES"/>
              <a:t>(r421/24); </a:t>
            </a:r>
            <a:r>
              <a:rPr lang="es-ES" b="1"/>
              <a:t>1/12/23</a:t>
            </a:r>
            <a:r>
              <a:rPr lang="es-ES"/>
              <a:t> (r4612/23); </a:t>
            </a:r>
            <a:r>
              <a:rPr lang="es-ES" b="1"/>
              <a:t>8/11/23</a:t>
            </a:r>
            <a:r>
              <a:rPr lang="es-ES"/>
              <a:t> (r3196/23); </a:t>
            </a:r>
            <a:r>
              <a:rPr lang="es-ES" b="1"/>
              <a:t>18/10/23 </a:t>
            </a:r>
            <a:r>
              <a:rPr lang="es-ES"/>
              <a:t>(r3493/23); </a:t>
            </a:r>
            <a:r>
              <a:rPr lang="es-ES" b="1"/>
              <a:t>29/3/23</a:t>
            </a:r>
            <a:r>
              <a:rPr lang="es-ES"/>
              <a:t> (r5335/2022); </a:t>
            </a:r>
            <a:r>
              <a:rPr lang="es-ES" b="1"/>
              <a:t>10/2/23</a:t>
            </a:r>
            <a:r>
              <a:rPr lang="es-ES"/>
              <a:t> (r6061/22); </a:t>
            </a:r>
            <a:r>
              <a:rPr lang="es-ES" b="1"/>
              <a:t>11/11/22 </a:t>
            </a:r>
            <a:r>
              <a:rPr lang="es-ES"/>
              <a:t>(r3368/22); </a:t>
            </a:r>
            <a:r>
              <a:rPr lang="es-ES" b="1"/>
              <a:t>16/9/22</a:t>
            </a:r>
            <a:r>
              <a:rPr lang="es-ES"/>
              <a:t> (r1959/22); (2) </a:t>
            </a:r>
            <a:r>
              <a:rPr lang="es-ES" b="1"/>
              <a:t>4/7/22 </a:t>
            </a:r>
            <a:r>
              <a:rPr lang="es-ES"/>
              <a:t>(r792/22 y r2350/22); </a:t>
            </a:r>
            <a:r>
              <a:rPr lang="es-ES" b="1"/>
              <a:t>13 </a:t>
            </a:r>
            <a:r>
              <a:rPr lang="es-ES"/>
              <a:t>y</a:t>
            </a:r>
            <a:r>
              <a:rPr lang="es-ES" b="1"/>
              <a:t> 30/5/22</a:t>
            </a:r>
            <a:r>
              <a:rPr lang="es-ES"/>
              <a:t> (r500/22 y r538/22); </a:t>
            </a:r>
            <a:r>
              <a:rPr lang="es-ES" b="1"/>
              <a:t>STSJ And\GRA 19/01/2023 </a:t>
            </a:r>
            <a:r>
              <a:rPr lang="es-ES"/>
              <a:t>(r1047/22); </a:t>
            </a:r>
            <a:r>
              <a:rPr lang="es-ES" b="1"/>
              <a:t>STSJ Galicia 12/6/24 </a:t>
            </a:r>
            <a:r>
              <a:rPr lang="es-ES"/>
              <a:t>(r1362/24)</a:t>
            </a:r>
          </a:p>
        </p:txBody>
      </p:sp>
      <p:sp>
        <p:nvSpPr>
          <p:cNvPr id="12" name="CuadroTexto 11">
            <a:extLst>
              <a:ext uri="{FF2B5EF4-FFF2-40B4-BE49-F238E27FC236}">
                <a16:creationId xmlns="" xmlns:a16="http://schemas.microsoft.com/office/drawing/2014/main" id="{BCD20C56-75A3-1585-42B2-B55FB810C783}"/>
              </a:ext>
            </a:extLst>
          </p:cNvPr>
          <p:cNvSpPr txBox="1"/>
          <p:nvPr/>
        </p:nvSpPr>
        <p:spPr>
          <a:xfrm>
            <a:off x="802341" y="2799357"/>
            <a:ext cx="10789024" cy="830997"/>
          </a:xfrm>
          <a:prstGeom prst="rect">
            <a:avLst/>
          </a:prstGeom>
          <a:noFill/>
        </p:spPr>
        <p:txBody>
          <a:bodyPr wrap="square">
            <a:spAutoFit/>
          </a:bodyPr>
          <a:lstStyle/>
          <a:p>
            <a:r>
              <a:rPr lang="es-ES" sz="2400" b="1">
                <a:solidFill>
                  <a:srgbClr val="318AFF"/>
                </a:solidFill>
                <a:cs typeface="Arial"/>
              </a:rPr>
              <a:t>Reconocimiento de la posibilidad de reclamar indemnización complementaria, pero rechazo porque la reconocida no es exigua o mínima</a:t>
            </a:r>
          </a:p>
        </p:txBody>
      </p:sp>
      <p:sp>
        <p:nvSpPr>
          <p:cNvPr id="16" name="CuadroTexto 15">
            <a:extLst>
              <a:ext uri="{FF2B5EF4-FFF2-40B4-BE49-F238E27FC236}">
                <a16:creationId xmlns="" xmlns:a16="http://schemas.microsoft.com/office/drawing/2014/main" id="{358A0CC3-1155-E680-1DC1-186D9378A9EF}"/>
              </a:ext>
            </a:extLst>
          </p:cNvPr>
          <p:cNvSpPr txBox="1"/>
          <p:nvPr/>
        </p:nvSpPr>
        <p:spPr>
          <a:xfrm>
            <a:off x="1237129" y="3754926"/>
            <a:ext cx="10354236" cy="923330"/>
          </a:xfrm>
          <a:prstGeom prst="rect">
            <a:avLst/>
          </a:prstGeom>
          <a:noFill/>
        </p:spPr>
        <p:txBody>
          <a:bodyPr wrap="square">
            <a:spAutoFit/>
          </a:bodyPr>
          <a:lstStyle/>
          <a:p>
            <a:r>
              <a:rPr lang="es-ES" b="1"/>
              <a:t>STSJ País Vasco 9/4/24 </a:t>
            </a:r>
            <a:r>
              <a:rPr lang="es-ES"/>
              <a:t>(r68/24), que cuenta con un VP, rechaza la posibilidad de compatibilizar una indemnización complementaria a la legal tasada porque, teniendo en cuenta el elevado importe del salario mensual (18.000 €), entiende que esta última sí es adecuada (38.345,31 €).</a:t>
            </a:r>
          </a:p>
        </p:txBody>
      </p:sp>
      <p:sp>
        <p:nvSpPr>
          <p:cNvPr id="20" name="CuadroTexto 19">
            <a:extLst>
              <a:ext uri="{FF2B5EF4-FFF2-40B4-BE49-F238E27FC236}">
                <a16:creationId xmlns="" xmlns:a16="http://schemas.microsoft.com/office/drawing/2014/main" id="{A4C79F15-48D5-5633-FFA3-7AB5839E16DA}"/>
              </a:ext>
            </a:extLst>
          </p:cNvPr>
          <p:cNvSpPr txBox="1"/>
          <p:nvPr/>
        </p:nvSpPr>
        <p:spPr>
          <a:xfrm>
            <a:off x="1237129" y="4927400"/>
            <a:ext cx="10416989" cy="1754326"/>
          </a:xfrm>
          <a:prstGeom prst="rect">
            <a:avLst/>
          </a:prstGeom>
          <a:noFill/>
        </p:spPr>
        <p:txBody>
          <a:bodyPr wrap="square">
            <a:spAutoFit/>
          </a:bodyPr>
          <a:lstStyle/>
          <a:p>
            <a:r>
              <a:rPr lang="es-ES" b="1"/>
              <a:t>STSJ Cataluña 8/4/24 </a:t>
            </a:r>
            <a:r>
              <a:rPr lang="es-ES"/>
              <a:t>(r7540/23), partiendo de la base de que la STSJ Cataluña 23/4/21 (r5233/20) condiciona el reconocimiento de una indemnización complementaria a la existencia de una clara y evidente «ilegalidad, fraude de ley o abuso de derecho en la decisión empresarial extintiva del contrato»y también a una «notoria y evidente insuficiencia de la indemnización por resultar la misma manifiestamente exigua», rechaza esta compensación mayor porque la legal tasada es próxima a los 3.000 € (y no puede ser calificada como exigua o mínima).</a:t>
            </a:r>
          </a:p>
        </p:txBody>
      </p:sp>
    </p:spTree>
    <p:extLst>
      <p:ext uri="{BB962C8B-B14F-4D97-AF65-F5344CB8AC3E}">
        <p14:creationId xmlns:p14="http://schemas.microsoft.com/office/powerpoint/2010/main" val="140876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6" grpId="0"/>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730BB9C1-5185-D5D1-F892-85EC2E8BD10D}"/>
            </a:ext>
          </a:extLst>
        </p:cNvPr>
        <p:cNvGrpSpPr/>
        <p:nvPr/>
      </p:nvGrpSpPr>
      <p:grpSpPr>
        <a:xfrm>
          <a:off x="0" y="0"/>
          <a:ext cx="0" cy="0"/>
          <a:chOff x="0" y="0"/>
          <a:chExt cx="0" cy="0"/>
        </a:xfrm>
      </p:grpSpPr>
      <p:sp>
        <p:nvSpPr>
          <p:cNvPr id="12" name="CuadroTexto 11">
            <a:extLst>
              <a:ext uri="{FF2B5EF4-FFF2-40B4-BE49-F238E27FC236}">
                <a16:creationId xmlns="" xmlns:a16="http://schemas.microsoft.com/office/drawing/2014/main" id="{A9013C73-9BB6-A090-490E-BD18F3E38E10}"/>
              </a:ext>
            </a:extLst>
          </p:cNvPr>
          <p:cNvSpPr txBox="1"/>
          <p:nvPr/>
        </p:nvSpPr>
        <p:spPr>
          <a:xfrm>
            <a:off x="623047" y="441639"/>
            <a:ext cx="10789024" cy="830997"/>
          </a:xfrm>
          <a:prstGeom prst="rect">
            <a:avLst/>
          </a:prstGeom>
          <a:noFill/>
        </p:spPr>
        <p:txBody>
          <a:bodyPr wrap="square">
            <a:spAutoFit/>
          </a:bodyPr>
          <a:lstStyle/>
          <a:p>
            <a:r>
              <a:rPr lang="es-ES" sz="2400" b="1">
                <a:solidFill>
                  <a:srgbClr val="318AFF"/>
                </a:solidFill>
                <a:cs typeface="Arial"/>
              </a:rPr>
              <a:t>Reconocimiento de la posibilidad de reclamar indemnización complementaria, pero rechazo porque se ha encontrado un nuevo empleo</a:t>
            </a:r>
          </a:p>
        </p:txBody>
      </p:sp>
      <p:sp>
        <p:nvSpPr>
          <p:cNvPr id="4" name="CuadroTexto 3">
            <a:extLst>
              <a:ext uri="{FF2B5EF4-FFF2-40B4-BE49-F238E27FC236}">
                <a16:creationId xmlns="" xmlns:a16="http://schemas.microsoft.com/office/drawing/2014/main" id="{4039020C-DBC1-A856-17D4-9ABAE4FA44E6}"/>
              </a:ext>
            </a:extLst>
          </p:cNvPr>
          <p:cNvSpPr txBox="1"/>
          <p:nvPr/>
        </p:nvSpPr>
        <p:spPr>
          <a:xfrm>
            <a:off x="1201270" y="1572081"/>
            <a:ext cx="9628095" cy="1579920"/>
          </a:xfrm>
          <a:prstGeom prst="rect">
            <a:avLst/>
          </a:prstGeom>
          <a:noFill/>
        </p:spPr>
        <p:txBody>
          <a:bodyPr wrap="square">
            <a:spAutoFit/>
          </a:bodyPr>
          <a:lstStyle/>
          <a:p>
            <a:pPr algn="l">
              <a:spcAft>
                <a:spcPts val="750"/>
              </a:spcAft>
            </a:pPr>
            <a:r>
              <a:rPr lang="es-ES" b="1" i="0">
                <a:solidFill>
                  <a:srgbClr val="4C4C4C"/>
                </a:solidFill>
                <a:effectLst/>
              </a:rPr>
              <a:t>STSJ Asturias 22 de octubre 2024</a:t>
            </a:r>
            <a:r>
              <a:rPr lang="es-ES" b="0" i="0">
                <a:solidFill>
                  <a:srgbClr val="4C4C4C"/>
                </a:solidFill>
                <a:effectLst/>
              </a:rPr>
              <a:t> (</a:t>
            </a:r>
            <a:r>
              <a:rPr lang="es-ES" b="0" i="0" u="none" strike="noStrike">
                <a:solidFill>
                  <a:srgbClr val="3578BA"/>
                </a:solidFill>
                <a:effectLst/>
                <a:hlinkClick r:id="rId2"/>
              </a:rPr>
              <a:t>rec. 1502/2024</a:t>
            </a:r>
            <a:r>
              <a:rPr lang="es-ES" b="0" i="0">
                <a:solidFill>
                  <a:srgbClr val="4C4C4C"/>
                </a:solidFill>
                <a:effectLst/>
              </a:rPr>
              <a:t>) rechaza el reconocimiento de una indemnización complementaria a la legal tasada porque la demandante consiguió un nuevo trabajo un mes después de la terminación de la relación laboral con la empresa demandada, no siendo responsabilidad de ésta la mayor o menor duración de la nueva contratación con otra empresa.</a:t>
            </a:r>
          </a:p>
          <a:p>
            <a:pPr algn="l">
              <a:spcAft>
                <a:spcPts val="750"/>
              </a:spcAft>
            </a:pPr>
            <a:r>
              <a:rPr lang="es-ES" b="0" i="0">
                <a:solidFill>
                  <a:srgbClr val="4C4C4C"/>
                </a:solidFill>
                <a:effectLst/>
              </a:rPr>
              <a:t> </a:t>
            </a:r>
          </a:p>
        </p:txBody>
      </p:sp>
    </p:spTree>
    <p:extLst>
      <p:ext uri="{BB962C8B-B14F-4D97-AF65-F5344CB8AC3E}">
        <p14:creationId xmlns:p14="http://schemas.microsoft.com/office/powerpoint/2010/main" val="1480492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0FEEE3CF-B7B5-E28B-6F34-476ABF8F15C0}"/>
            </a:ext>
          </a:extLst>
        </p:cNvPr>
        <p:cNvGrpSpPr/>
        <p:nvPr/>
      </p:nvGrpSpPr>
      <p:grpSpPr>
        <a:xfrm>
          <a:off x="0" y="0"/>
          <a:ext cx="0" cy="0"/>
          <a:chOff x="0" y="0"/>
          <a:chExt cx="0" cy="0"/>
        </a:xfrm>
      </p:grpSpPr>
      <p:sp>
        <p:nvSpPr>
          <p:cNvPr id="2" name="CuadroTexto 1">
            <a:extLst>
              <a:ext uri="{FF2B5EF4-FFF2-40B4-BE49-F238E27FC236}">
                <a16:creationId xmlns="" xmlns:a16="http://schemas.microsoft.com/office/drawing/2014/main" id="{3A0BF8E2-A1AA-EFC6-5021-719D9F60219F}"/>
              </a:ext>
            </a:extLst>
          </p:cNvPr>
          <p:cNvSpPr txBox="1"/>
          <p:nvPr/>
        </p:nvSpPr>
        <p:spPr>
          <a:xfrm>
            <a:off x="802341" y="468989"/>
            <a:ext cx="10587317" cy="5816977"/>
          </a:xfrm>
          <a:prstGeom prst="rect">
            <a:avLst/>
          </a:prstGeom>
          <a:noFill/>
        </p:spPr>
        <p:txBody>
          <a:bodyPr wrap="square" rtlCol="0">
            <a:spAutoFit/>
          </a:bodyPr>
          <a:lstStyle/>
          <a:p>
            <a:r>
              <a:rPr lang="es-ES" sz="2400" b="1">
                <a:solidFill>
                  <a:srgbClr val="318AFF"/>
                </a:solidFill>
                <a:cs typeface="Arial"/>
              </a:rPr>
              <a:t>Rechazo de indemnización complementaria (antes entrada vigor CSEr)</a:t>
            </a:r>
          </a:p>
          <a:p>
            <a:endParaRPr lang="es-ES" sz="2400" b="1">
              <a:solidFill>
                <a:srgbClr val="318AFF"/>
              </a:solidFill>
              <a:cs typeface="Arial"/>
            </a:endParaRPr>
          </a:p>
          <a:p>
            <a:r>
              <a:rPr lang="es-ES" b="1"/>
              <a:t>STSJ And\Gra 9/6/22 </a:t>
            </a:r>
            <a:r>
              <a:rPr lang="es-ES"/>
              <a:t>(r3127/21), en un supuesto en el que no es aplicable la CSEr por motivos temporales, rechaza (siguiendo el razonamiento del ATC 35/2015, 17 de febrero 2015) que a la luz del Convenio 158 OIT pueda solicitarse una indemnización complementaria a la legal tasada.</a:t>
            </a:r>
          </a:p>
          <a:p>
            <a:endParaRPr lang="es-ES"/>
          </a:p>
          <a:p>
            <a:pPr marL="742950" lvl="1" indent="-285750">
              <a:buFont typeface="Arial" panose="020B0604020202020204" pitchFamily="34" charset="0"/>
              <a:buChar char="•"/>
            </a:pPr>
            <a:r>
              <a:rPr lang="es-ES" b="1"/>
              <a:t>SSTSJ CLM 1/12/21</a:t>
            </a:r>
            <a:r>
              <a:rPr lang="es-ES"/>
              <a:t> (r1807/20); </a:t>
            </a:r>
            <a:r>
              <a:rPr lang="es-ES" b="1"/>
              <a:t>10/02/23</a:t>
            </a:r>
            <a:r>
              <a:rPr lang="es-ES"/>
              <a:t> (r2158/22), recogiendo el criterio del ATC 43/2014</a:t>
            </a:r>
          </a:p>
          <a:p>
            <a:pPr marL="742950" lvl="1" indent="-285750">
              <a:buFont typeface="Arial" panose="020B0604020202020204" pitchFamily="34" charset="0"/>
              <a:buChar char="•"/>
            </a:pPr>
            <a:endParaRPr lang="es-ES" b="1"/>
          </a:p>
          <a:p>
            <a:pPr marL="742950" lvl="1" indent="-285750">
              <a:buFont typeface="Arial" panose="020B0604020202020204" pitchFamily="34" charset="0"/>
              <a:buChar char="•"/>
            </a:pPr>
            <a:r>
              <a:rPr lang="es-ES" b="1"/>
              <a:t>SSTSJ Asturias 21/12/21</a:t>
            </a:r>
            <a:r>
              <a:rPr lang="es-ES"/>
              <a:t> (r2295/21); </a:t>
            </a:r>
            <a:r>
              <a:rPr lang="es-ES" b="1"/>
              <a:t>29/11/22 </a:t>
            </a:r>
            <a:r>
              <a:rPr lang="es-ES"/>
              <a:t>(rec. 1841/2022); </a:t>
            </a:r>
            <a:r>
              <a:rPr lang="es-ES" b="1"/>
              <a:t>19/10/21 </a:t>
            </a:r>
            <a:r>
              <a:rPr lang="es-ES"/>
              <a:t>(r1905/21), </a:t>
            </a:r>
            <a:r>
              <a:rPr lang="es-ES" b="1"/>
              <a:t>13</a:t>
            </a:r>
            <a:r>
              <a:rPr lang="es-ES"/>
              <a:t> y </a:t>
            </a:r>
            <a:r>
              <a:rPr lang="es-ES" b="1"/>
              <a:t>27/7/21</a:t>
            </a:r>
            <a:r>
              <a:rPr lang="es-ES"/>
              <a:t> (r1389/21; y r1574/21); </a:t>
            </a:r>
          </a:p>
          <a:p>
            <a:pPr marL="742950" lvl="1" indent="-285750">
              <a:buFont typeface="Arial" panose="020B0604020202020204" pitchFamily="34" charset="0"/>
              <a:buChar char="•"/>
            </a:pPr>
            <a:endParaRPr lang="es-ES" b="1"/>
          </a:p>
          <a:p>
            <a:pPr marL="742950" lvl="1" indent="-285750">
              <a:buFont typeface="Arial" panose="020B0604020202020204" pitchFamily="34" charset="0"/>
              <a:buChar char="•"/>
            </a:pPr>
            <a:r>
              <a:rPr lang="es-ES" b="1"/>
              <a:t>SSTSJ PV 1/6/21 </a:t>
            </a:r>
            <a:r>
              <a:rPr lang="es-ES"/>
              <a:t>(r901/21); (2) </a:t>
            </a:r>
            <a:r>
              <a:rPr lang="es-ES" b="1"/>
              <a:t>12/1/21</a:t>
            </a:r>
            <a:r>
              <a:rPr lang="es-ES"/>
              <a:t> (r1507/20 y r1563/20); </a:t>
            </a:r>
            <a:r>
              <a:rPr lang="es-ES" b="1"/>
              <a:t>23/3/21</a:t>
            </a:r>
            <a:r>
              <a:rPr lang="es-ES"/>
              <a:t> (r360/21); </a:t>
            </a:r>
            <a:r>
              <a:rPr lang="es-ES" b="1"/>
              <a:t>5/5/22</a:t>
            </a:r>
            <a:r>
              <a:rPr lang="es-ES"/>
              <a:t> (r289/22); y </a:t>
            </a:r>
            <a:r>
              <a:rPr lang="es-ES" b="1"/>
              <a:t>12/6/22</a:t>
            </a:r>
            <a:r>
              <a:rPr lang="es-ES"/>
              <a:t> (r1498/22)</a:t>
            </a:r>
          </a:p>
          <a:p>
            <a:pPr marL="742950" lvl="1" indent="-285750">
              <a:buFont typeface="Arial" panose="020B0604020202020204" pitchFamily="34" charset="0"/>
              <a:buChar char="•"/>
            </a:pPr>
            <a:endParaRPr lang="es-ES" b="1"/>
          </a:p>
          <a:p>
            <a:pPr marL="742950" lvl="1" indent="-285750">
              <a:buFont typeface="Arial" panose="020B0604020202020204" pitchFamily="34" charset="0"/>
              <a:buChar char="•"/>
            </a:pPr>
            <a:r>
              <a:rPr lang="es-ES" b="1"/>
              <a:t>SSTSJ Galicia 23/3/21 </a:t>
            </a:r>
            <a:r>
              <a:rPr lang="es-ES"/>
              <a:t>(r360/21); </a:t>
            </a:r>
            <a:r>
              <a:rPr lang="es-ES" b="1"/>
              <a:t>8/6/22</a:t>
            </a:r>
            <a:r>
              <a:rPr lang="es-ES"/>
              <a:t> (r2833/22); </a:t>
            </a:r>
            <a:r>
              <a:rPr lang="es-ES" b="1"/>
              <a:t>8/9/22</a:t>
            </a:r>
            <a:r>
              <a:rPr lang="es-ES"/>
              <a:t> (r3073/22); </a:t>
            </a:r>
            <a:r>
              <a:rPr lang="es-ES" b="1"/>
              <a:t>26/09/23</a:t>
            </a:r>
            <a:r>
              <a:rPr lang="es-ES"/>
              <a:t> (r2317/23), </a:t>
            </a:r>
          </a:p>
          <a:p>
            <a:pPr marL="742950" lvl="1" indent="-285750">
              <a:buFont typeface="Arial" panose="020B0604020202020204" pitchFamily="34" charset="0"/>
              <a:buChar char="•"/>
            </a:pPr>
            <a:endParaRPr lang="es-ES" b="1"/>
          </a:p>
          <a:p>
            <a:pPr marL="742950" lvl="1" indent="-285750">
              <a:buFont typeface="Arial" panose="020B0604020202020204" pitchFamily="34" charset="0"/>
              <a:buChar char="•"/>
            </a:pPr>
            <a:r>
              <a:rPr lang="es-ES" b="1"/>
              <a:t>SSTSJ Madrid 18/3/21</a:t>
            </a:r>
            <a:r>
              <a:rPr lang="es-ES"/>
              <a:t> (r136/21); </a:t>
            </a:r>
            <a:r>
              <a:rPr lang="es-ES" b="1"/>
              <a:t>22/9/22</a:t>
            </a:r>
            <a:r>
              <a:rPr lang="es-ES"/>
              <a:t> (r483/22); </a:t>
            </a:r>
            <a:r>
              <a:rPr lang="es-ES" b="1"/>
              <a:t>1/3/21</a:t>
            </a:r>
            <a:r>
              <a:rPr lang="es-ES"/>
              <a:t> (r596/20); </a:t>
            </a:r>
            <a:r>
              <a:rPr lang="es-ES" b="1"/>
              <a:t>19/10/23</a:t>
            </a:r>
            <a:r>
              <a:rPr lang="es-ES"/>
              <a:t> (r454/23); </a:t>
            </a:r>
            <a:r>
              <a:rPr lang="es-ES" b="1"/>
              <a:t>22/12/23</a:t>
            </a:r>
            <a:r>
              <a:rPr lang="es-ES"/>
              <a:t> (r651/23)</a:t>
            </a:r>
          </a:p>
          <a:p>
            <a:pPr marL="742950" lvl="1" indent="-285750">
              <a:buFont typeface="Arial" panose="020B0604020202020204" pitchFamily="34" charset="0"/>
              <a:buChar char="•"/>
            </a:pPr>
            <a:endParaRPr lang="es-ES" b="1"/>
          </a:p>
          <a:p>
            <a:pPr marL="742950" lvl="1" indent="-285750">
              <a:buFont typeface="Arial" panose="020B0604020202020204" pitchFamily="34" charset="0"/>
              <a:buChar char="•"/>
            </a:pPr>
            <a:r>
              <a:rPr lang="es-ES" b="1"/>
              <a:t>STSJ CAN\TNF 01/03/23 </a:t>
            </a:r>
            <a:r>
              <a:rPr lang="es-ES"/>
              <a:t>(</a:t>
            </a:r>
            <a:r>
              <a:rPr lang="es-ES">
                <a:hlinkClick r:id="rId2"/>
              </a:rPr>
              <a:t>r426/22</a:t>
            </a:r>
            <a:r>
              <a:rPr lang="es-ES"/>
              <a:t>) </a:t>
            </a:r>
          </a:p>
        </p:txBody>
      </p:sp>
    </p:spTree>
    <p:extLst>
      <p:ext uri="{BB962C8B-B14F-4D97-AF65-F5344CB8AC3E}">
        <p14:creationId xmlns:p14="http://schemas.microsoft.com/office/powerpoint/2010/main" val="2028794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3D1B4E78-87A7-A503-1007-326D58DE1EF8}"/>
            </a:ext>
          </a:extLst>
        </p:cNvPr>
        <p:cNvGrpSpPr/>
        <p:nvPr/>
      </p:nvGrpSpPr>
      <p:grpSpPr>
        <a:xfrm>
          <a:off x="0" y="0"/>
          <a:ext cx="0" cy="0"/>
          <a:chOff x="0" y="0"/>
          <a:chExt cx="0" cy="0"/>
        </a:xfrm>
      </p:grpSpPr>
      <p:sp>
        <p:nvSpPr>
          <p:cNvPr id="2" name="CuadroTexto 1">
            <a:extLst>
              <a:ext uri="{FF2B5EF4-FFF2-40B4-BE49-F238E27FC236}">
                <a16:creationId xmlns="" xmlns:a16="http://schemas.microsoft.com/office/drawing/2014/main" id="{7E48CF1C-E0B4-644B-0EEF-C04AF61537B5}"/>
              </a:ext>
            </a:extLst>
          </p:cNvPr>
          <p:cNvSpPr txBox="1"/>
          <p:nvPr/>
        </p:nvSpPr>
        <p:spPr>
          <a:xfrm>
            <a:off x="605118" y="343484"/>
            <a:ext cx="10457330" cy="3416320"/>
          </a:xfrm>
          <a:prstGeom prst="rect">
            <a:avLst/>
          </a:prstGeom>
          <a:noFill/>
        </p:spPr>
        <p:txBody>
          <a:bodyPr wrap="square" rtlCol="0">
            <a:spAutoFit/>
          </a:bodyPr>
          <a:lstStyle/>
          <a:p>
            <a:r>
              <a:rPr lang="es-ES" sz="2400" b="1">
                <a:solidFill>
                  <a:srgbClr val="318AFF"/>
                </a:solidFill>
                <a:cs typeface="Arial"/>
              </a:rPr>
              <a:t>Rechazo de indemnización complementaria (antes entrada vigor CSEr)</a:t>
            </a:r>
          </a:p>
          <a:p>
            <a:endParaRPr lang="es-ES" sz="2400" b="1">
              <a:solidFill>
                <a:srgbClr val="318AFF"/>
              </a:solidFill>
              <a:cs typeface="Arial"/>
            </a:endParaRPr>
          </a:p>
          <a:p>
            <a:r>
              <a:rPr lang="es-ES" sz="2400" b="1"/>
              <a:t>STS 19 de diciembre 2024 </a:t>
            </a:r>
            <a:r>
              <a:rPr lang="es-ES" sz="2400"/>
              <a:t>(</a:t>
            </a:r>
            <a:r>
              <a:rPr lang="es-ES" sz="2400">
                <a:hlinkClick r:id="rId2"/>
              </a:rPr>
              <a:t>rec. 2961/2023</a:t>
            </a:r>
            <a:r>
              <a:rPr lang="es-ES" sz="2400"/>
              <a:t>), dictada en Pleno (por unanimidad) dictamina que la indemnización legal tasada por despido improcedente prevista en el art. 56.1 ET no puede verse incrementada en vía judicial con otras cuantías que atiendan a las circunstancias concretas del caso, sin que ello suponga una vulneración del art. 10 del Convenio núm. 158 de la OIT; en el que tan solo se indica que la indemnización sea adecuada, siendo el legislador nacional el que la ha determinado en el citado art. 56.1 ET.</a:t>
            </a:r>
            <a:endParaRPr lang="es-ES" sz="3200" b="1">
              <a:solidFill>
                <a:srgbClr val="318AFF"/>
              </a:solidFill>
              <a:cs typeface="Arial"/>
            </a:endParaRPr>
          </a:p>
        </p:txBody>
      </p:sp>
      <p:sp>
        <p:nvSpPr>
          <p:cNvPr id="4" name="CuadroTexto 3">
            <a:extLst>
              <a:ext uri="{FF2B5EF4-FFF2-40B4-BE49-F238E27FC236}">
                <a16:creationId xmlns="" xmlns:a16="http://schemas.microsoft.com/office/drawing/2014/main" id="{A66A1030-E08C-0985-95C3-55B19874C789}"/>
              </a:ext>
            </a:extLst>
          </p:cNvPr>
          <p:cNvSpPr txBox="1"/>
          <p:nvPr/>
        </p:nvSpPr>
        <p:spPr>
          <a:xfrm>
            <a:off x="1479177" y="3907722"/>
            <a:ext cx="8561294" cy="646331"/>
          </a:xfrm>
          <a:prstGeom prst="rect">
            <a:avLst/>
          </a:prstGeom>
          <a:noFill/>
        </p:spPr>
        <p:txBody>
          <a:bodyPr wrap="square">
            <a:spAutoFit/>
          </a:bodyPr>
          <a:lstStyle/>
          <a:p>
            <a:r>
              <a:rPr lang="es-ES" b="0" i="0">
                <a:solidFill>
                  <a:srgbClr val="4C4C4C"/>
                </a:solidFill>
                <a:effectLst/>
              </a:rPr>
              <a:t>Casa la STSJ Cataluña 30 de enero 2023 (</a:t>
            </a:r>
            <a:r>
              <a:rPr lang="es-ES" b="0" i="0" u="none" strike="noStrike">
                <a:solidFill>
                  <a:srgbClr val="3578BA"/>
                </a:solidFill>
                <a:effectLst/>
                <a:hlinkClick r:id="rId3"/>
              </a:rPr>
              <a:t>rec. 6219/2022</a:t>
            </a:r>
            <a:r>
              <a:rPr lang="es-ES" b="0" i="0">
                <a:solidFill>
                  <a:srgbClr val="4C4C4C"/>
                </a:solidFill>
                <a:effectLst/>
              </a:rPr>
              <a:t>)</a:t>
            </a:r>
            <a:r>
              <a:rPr lang="es-ES">
                <a:solidFill>
                  <a:srgbClr val="4C4C4C"/>
                </a:solidFill>
              </a:rPr>
              <a:t> [caso </a:t>
            </a:r>
            <a:r>
              <a:rPr lang="es-ES" b="0" i="0">
                <a:solidFill>
                  <a:srgbClr val="4C4C4C"/>
                </a:solidFill>
                <a:effectLst/>
              </a:rPr>
              <a:t>trabajadora despedida no incluida en ERTE posterior]</a:t>
            </a:r>
            <a:endParaRPr lang="es-ES"/>
          </a:p>
        </p:txBody>
      </p:sp>
    </p:spTree>
    <p:extLst>
      <p:ext uri="{BB962C8B-B14F-4D97-AF65-F5344CB8AC3E}">
        <p14:creationId xmlns:p14="http://schemas.microsoft.com/office/powerpoint/2010/main" val="3015261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96FA5191-0F0A-E010-0FBE-AC2A37B921C9}"/>
            </a:ext>
          </a:extLst>
        </p:cNvPr>
        <p:cNvGrpSpPr/>
        <p:nvPr/>
      </p:nvGrpSpPr>
      <p:grpSpPr>
        <a:xfrm>
          <a:off x="0" y="0"/>
          <a:ext cx="0" cy="0"/>
          <a:chOff x="0" y="0"/>
          <a:chExt cx="0" cy="0"/>
        </a:xfrm>
      </p:grpSpPr>
      <p:sp>
        <p:nvSpPr>
          <p:cNvPr id="2" name="CuadroTexto 1">
            <a:extLst>
              <a:ext uri="{FF2B5EF4-FFF2-40B4-BE49-F238E27FC236}">
                <a16:creationId xmlns="" xmlns:a16="http://schemas.microsoft.com/office/drawing/2014/main" id="{962694AC-00C4-2FCA-E522-FB6525FB0A9B}"/>
              </a:ext>
            </a:extLst>
          </p:cNvPr>
          <p:cNvSpPr txBox="1"/>
          <p:nvPr/>
        </p:nvSpPr>
        <p:spPr>
          <a:xfrm>
            <a:off x="3134285" y="2890391"/>
            <a:ext cx="5923430" cy="1077218"/>
          </a:xfrm>
          <a:prstGeom prst="rect">
            <a:avLst/>
          </a:prstGeom>
          <a:noFill/>
        </p:spPr>
        <p:txBody>
          <a:bodyPr wrap="square" rtlCol="0">
            <a:spAutoFit/>
          </a:bodyPr>
          <a:lstStyle/>
          <a:p>
            <a:pPr algn="ctr"/>
            <a:r>
              <a:rPr lang="es-ES" sz="3200" b="1" dirty="0">
                <a:solidFill>
                  <a:srgbClr val="002060"/>
                </a:solidFill>
                <a:cs typeface="Arial"/>
              </a:rPr>
              <a:t>Sobre el concepto de indemnización “</a:t>
            </a:r>
            <a:r>
              <a:rPr lang="es-ES" sz="3200" b="1">
                <a:solidFill>
                  <a:srgbClr val="002060"/>
                </a:solidFill>
                <a:cs typeface="Arial"/>
              </a:rPr>
              <a:t>adecuada”</a:t>
            </a:r>
            <a:endParaRPr lang="es-ES" sz="3200" b="1" dirty="0">
              <a:solidFill>
                <a:srgbClr val="002060"/>
              </a:solidFill>
              <a:cs typeface="Arial"/>
            </a:endParaRPr>
          </a:p>
        </p:txBody>
      </p:sp>
    </p:spTree>
    <p:extLst>
      <p:ext uri="{BB962C8B-B14F-4D97-AF65-F5344CB8AC3E}">
        <p14:creationId xmlns:p14="http://schemas.microsoft.com/office/powerpoint/2010/main" val="1406611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B1DAC2CA-BAC8-5996-FE7C-7F39A9C70773}"/>
            </a:ext>
          </a:extLst>
        </p:cNvPr>
        <p:cNvGrpSpPr/>
        <p:nvPr/>
      </p:nvGrpSpPr>
      <p:grpSpPr>
        <a:xfrm>
          <a:off x="0" y="0"/>
          <a:ext cx="0" cy="0"/>
          <a:chOff x="0" y="0"/>
          <a:chExt cx="0" cy="0"/>
        </a:xfrm>
      </p:grpSpPr>
      <p:sp>
        <p:nvSpPr>
          <p:cNvPr id="4" name="CuadroTexto 3">
            <a:extLst>
              <a:ext uri="{FF2B5EF4-FFF2-40B4-BE49-F238E27FC236}">
                <a16:creationId xmlns="" xmlns:a16="http://schemas.microsoft.com/office/drawing/2014/main" id="{6F3465F0-3869-2B7F-1EEF-D16F8AEC740D}"/>
              </a:ext>
            </a:extLst>
          </p:cNvPr>
          <p:cNvSpPr txBox="1"/>
          <p:nvPr/>
        </p:nvSpPr>
        <p:spPr>
          <a:xfrm>
            <a:off x="479612" y="213217"/>
            <a:ext cx="10587317" cy="461665"/>
          </a:xfrm>
          <a:prstGeom prst="rect">
            <a:avLst/>
          </a:prstGeom>
          <a:noFill/>
        </p:spPr>
        <p:txBody>
          <a:bodyPr wrap="square" rtlCol="0">
            <a:spAutoFit/>
          </a:bodyPr>
          <a:lstStyle/>
          <a:p>
            <a:r>
              <a:rPr lang="es-ES" sz="2400" b="1" dirty="0">
                <a:solidFill>
                  <a:srgbClr val="318AFF"/>
                </a:solidFill>
                <a:cs typeface="Arial"/>
              </a:rPr>
              <a:t>Sobre el concepto de </a:t>
            </a:r>
            <a:r>
              <a:rPr lang="es-ES" sz="2400" b="1">
                <a:solidFill>
                  <a:srgbClr val="318AFF"/>
                </a:solidFill>
                <a:cs typeface="Arial"/>
              </a:rPr>
              <a:t>indemnización adecuada</a:t>
            </a:r>
            <a:endParaRPr lang="es-ES" sz="2400" b="1" dirty="0">
              <a:solidFill>
                <a:srgbClr val="318AFF"/>
              </a:solidFill>
              <a:cs typeface="Arial"/>
            </a:endParaRPr>
          </a:p>
        </p:txBody>
      </p:sp>
      <p:sp>
        <p:nvSpPr>
          <p:cNvPr id="5" name="CuadroTexto 4">
            <a:extLst>
              <a:ext uri="{FF2B5EF4-FFF2-40B4-BE49-F238E27FC236}">
                <a16:creationId xmlns="" xmlns:a16="http://schemas.microsoft.com/office/drawing/2014/main" id="{820A20FD-E350-91AB-EEC8-0854241C1A35}"/>
              </a:ext>
            </a:extLst>
          </p:cNvPr>
          <p:cNvSpPr txBox="1"/>
          <p:nvPr/>
        </p:nvSpPr>
        <p:spPr>
          <a:xfrm>
            <a:off x="1165409" y="3128367"/>
            <a:ext cx="10685933" cy="3416320"/>
          </a:xfrm>
          <a:prstGeom prst="rect">
            <a:avLst/>
          </a:prstGeom>
          <a:noFill/>
        </p:spPr>
        <p:txBody>
          <a:bodyPr wrap="square">
            <a:spAutoFit/>
          </a:bodyPr>
          <a:lstStyle/>
          <a:p>
            <a:r>
              <a:rPr lang="es-ES" b="1"/>
              <a:t>STS 19 de diciembre 2024 </a:t>
            </a:r>
            <a:r>
              <a:rPr lang="es-ES"/>
              <a:t>(</a:t>
            </a:r>
            <a:r>
              <a:rPr lang="es-ES">
                <a:hlinkClick r:id="rId2"/>
              </a:rPr>
              <a:t>rec. 2961/2023</a:t>
            </a:r>
            <a:r>
              <a:rPr lang="es-ES"/>
              <a:t>): “</a:t>
            </a:r>
            <a:r>
              <a:rPr lang="es-ES" b="0" i="0">
                <a:effectLst/>
              </a:rPr>
              <a:t>el término “indemnización adecuada” o “reparación apropiada” [ex art. 10 C158 OIT], no se identifica o concreta en términos o elementos concretos que deban ser atendidos a la hora de fijar un importe económico o de otro contenido. Esto es, se está imponiendo una protección frente a un despido injustificado sin precisar su contenido exacto lo que permite entender que la aplicación del citado precepto, en lo que a la indemnización económica u otra reparación se refiere queda condicionada a lo que la legislación interna desarrolle a tal efecto”.</a:t>
            </a:r>
          </a:p>
          <a:p>
            <a:endParaRPr lang="es-ES"/>
          </a:p>
          <a:p>
            <a:r>
              <a:rPr lang="es-ES"/>
              <a:t>a la luz del art. 10, corresponde a las legislaciones internas determinar la indemnización adecuada, y añade: «podrán hacer ese diseño con base en diferentes y variados factores, e incluso haciendo previsiones específicas frente a situaciones que comprometan especiales derechos» [también acude a la literalidad del art. 12 C158 OIT que, al regular la indemnización por fin de servicios, se refiere a un método de cálculo basado, entre otras cosas, en los parámetros de tiempo y salario].</a:t>
            </a:r>
          </a:p>
        </p:txBody>
      </p:sp>
      <p:sp>
        <p:nvSpPr>
          <p:cNvPr id="7" name="CuadroTexto 6">
            <a:extLst>
              <a:ext uri="{FF2B5EF4-FFF2-40B4-BE49-F238E27FC236}">
                <a16:creationId xmlns="" xmlns:a16="http://schemas.microsoft.com/office/drawing/2014/main" id="{0A7771BD-BA37-C5F1-9695-44735B9B8351}"/>
              </a:ext>
            </a:extLst>
          </p:cNvPr>
          <p:cNvSpPr txBox="1"/>
          <p:nvPr/>
        </p:nvSpPr>
        <p:spPr>
          <a:xfrm>
            <a:off x="793375" y="2671700"/>
            <a:ext cx="6775473" cy="369332"/>
          </a:xfrm>
          <a:prstGeom prst="rect">
            <a:avLst/>
          </a:prstGeom>
          <a:noFill/>
        </p:spPr>
        <p:txBody>
          <a:bodyPr wrap="square">
            <a:spAutoFit/>
          </a:bodyPr>
          <a:lstStyle/>
          <a:p>
            <a:r>
              <a:rPr lang="es-ES" b="1">
                <a:solidFill>
                  <a:schemeClr val="bg1">
                    <a:lumMod val="50000"/>
                  </a:schemeClr>
                </a:solidFill>
              </a:rPr>
              <a:t>Tribunal Supremo</a:t>
            </a:r>
          </a:p>
        </p:txBody>
      </p:sp>
      <p:sp>
        <p:nvSpPr>
          <p:cNvPr id="11" name="CuadroTexto 10">
            <a:extLst>
              <a:ext uri="{FF2B5EF4-FFF2-40B4-BE49-F238E27FC236}">
                <a16:creationId xmlns="" xmlns:a16="http://schemas.microsoft.com/office/drawing/2014/main" id="{7EB28A47-8D9F-E948-BE6E-AB391CD1260E}"/>
              </a:ext>
            </a:extLst>
          </p:cNvPr>
          <p:cNvSpPr txBox="1"/>
          <p:nvPr/>
        </p:nvSpPr>
        <p:spPr>
          <a:xfrm>
            <a:off x="1070358" y="1264027"/>
            <a:ext cx="10265514" cy="923330"/>
          </a:xfrm>
          <a:prstGeom prst="rect">
            <a:avLst/>
          </a:prstGeom>
          <a:noFill/>
        </p:spPr>
        <p:txBody>
          <a:bodyPr wrap="square">
            <a:spAutoFit/>
          </a:bodyPr>
          <a:lstStyle/>
          <a:p>
            <a:r>
              <a:rPr lang="es-ES" b="1" i="0">
                <a:solidFill>
                  <a:srgbClr val="000000"/>
                </a:solidFill>
                <a:effectLst/>
              </a:rPr>
              <a:t>ATC 43/2014</a:t>
            </a:r>
            <a:r>
              <a:rPr lang="es-ES" b="0" i="0">
                <a:solidFill>
                  <a:srgbClr val="000000"/>
                </a:solidFill>
                <a:effectLst/>
              </a:rPr>
              <a:t>: el legislador posee amplia libertad para regular la indemnización por despido improcedente. Esta fórmula legal no se opone al art. 10 C158 OIT (no precisa los elementos de determinación de la “indemnización adecuada”)</a:t>
            </a:r>
            <a:endParaRPr lang="es-ES"/>
          </a:p>
        </p:txBody>
      </p:sp>
      <p:sp>
        <p:nvSpPr>
          <p:cNvPr id="12" name="CuadroTexto 11">
            <a:extLst>
              <a:ext uri="{FF2B5EF4-FFF2-40B4-BE49-F238E27FC236}">
                <a16:creationId xmlns="" xmlns:a16="http://schemas.microsoft.com/office/drawing/2014/main" id="{49F725F3-623A-2A94-3260-5748607C0CCA}"/>
              </a:ext>
            </a:extLst>
          </p:cNvPr>
          <p:cNvSpPr txBox="1"/>
          <p:nvPr/>
        </p:nvSpPr>
        <p:spPr>
          <a:xfrm>
            <a:off x="793375" y="807360"/>
            <a:ext cx="6775473" cy="369332"/>
          </a:xfrm>
          <a:prstGeom prst="rect">
            <a:avLst/>
          </a:prstGeom>
          <a:noFill/>
        </p:spPr>
        <p:txBody>
          <a:bodyPr wrap="square">
            <a:spAutoFit/>
          </a:bodyPr>
          <a:lstStyle/>
          <a:p>
            <a:r>
              <a:rPr lang="es-ES" b="1">
                <a:solidFill>
                  <a:schemeClr val="bg1">
                    <a:lumMod val="50000"/>
                  </a:schemeClr>
                </a:solidFill>
              </a:rPr>
              <a:t>Tribunal Constitucional</a:t>
            </a:r>
          </a:p>
        </p:txBody>
      </p:sp>
    </p:spTree>
    <p:extLst>
      <p:ext uri="{BB962C8B-B14F-4D97-AF65-F5344CB8AC3E}">
        <p14:creationId xmlns:p14="http://schemas.microsoft.com/office/powerpoint/2010/main" val="359533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83ECF6CA-CEBC-CE49-475A-01200DFB8995}"/>
              </a:ext>
            </a:extLst>
          </p:cNvPr>
          <p:cNvSpPr txBox="1"/>
          <p:nvPr/>
        </p:nvSpPr>
        <p:spPr>
          <a:xfrm>
            <a:off x="2061227" y="2924733"/>
            <a:ext cx="8547848" cy="1077218"/>
          </a:xfrm>
          <a:prstGeom prst="rect">
            <a:avLst/>
          </a:prstGeom>
          <a:noFill/>
        </p:spPr>
        <p:txBody>
          <a:bodyPr wrap="square" rtlCol="0">
            <a:spAutoFit/>
          </a:bodyPr>
          <a:lstStyle/>
          <a:p>
            <a:pPr algn="ctr"/>
            <a:r>
              <a:rPr lang="es-ES" sz="3200" b="1" dirty="0">
                <a:solidFill>
                  <a:srgbClr val="002060"/>
                </a:solidFill>
                <a:cs typeface="Arial"/>
              </a:rPr>
              <a:t>El marco normativo internacional: </a:t>
            </a:r>
          </a:p>
          <a:p>
            <a:pPr algn="ctr"/>
            <a:r>
              <a:rPr lang="es-ES" sz="3200" b="1" dirty="0">
                <a:solidFill>
                  <a:srgbClr val="002060"/>
                </a:solidFill>
                <a:cs typeface="Arial"/>
              </a:rPr>
              <a:t>C158 OIT y </a:t>
            </a:r>
            <a:r>
              <a:rPr lang="es-ES" sz="3200" b="1" dirty="0" err="1">
                <a:solidFill>
                  <a:srgbClr val="002060"/>
                </a:solidFill>
                <a:cs typeface="Arial"/>
              </a:rPr>
              <a:t>CSEr</a:t>
            </a:r>
            <a:endParaRPr lang="es-ES" sz="3200" b="1" dirty="0">
              <a:solidFill>
                <a:srgbClr val="002060"/>
              </a:solidFill>
              <a:cs typeface="Arial"/>
            </a:endParaRPr>
          </a:p>
        </p:txBody>
      </p:sp>
    </p:spTree>
    <p:extLst>
      <p:ext uri="{BB962C8B-B14F-4D97-AF65-F5344CB8AC3E}">
        <p14:creationId xmlns:p14="http://schemas.microsoft.com/office/powerpoint/2010/main" val="4166134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D70954FE-7B61-AFFD-6D80-3D446ABC5A18}"/>
            </a:ext>
          </a:extLst>
        </p:cNvPr>
        <p:cNvGrpSpPr/>
        <p:nvPr/>
      </p:nvGrpSpPr>
      <p:grpSpPr>
        <a:xfrm>
          <a:off x="0" y="0"/>
          <a:ext cx="0" cy="0"/>
          <a:chOff x="0" y="0"/>
          <a:chExt cx="0" cy="0"/>
        </a:xfrm>
      </p:grpSpPr>
      <p:sp>
        <p:nvSpPr>
          <p:cNvPr id="3" name="CuadroTexto 2">
            <a:extLst>
              <a:ext uri="{FF2B5EF4-FFF2-40B4-BE49-F238E27FC236}">
                <a16:creationId xmlns="" xmlns:a16="http://schemas.microsoft.com/office/drawing/2014/main" id="{04AE17AC-1179-1371-D9A2-A9A88DA69837}"/>
              </a:ext>
            </a:extLst>
          </p:cNvPr>
          <p:cNvSpPr txBox="1"/>
          <p:nvPr/>
        </p:nvSpPr>
        <p:spPr>
          <a:xfrm>
            <a:off x="703727" y="4001145"/>
            <a:ext cx="10838333" cy="369332"/>
          </a:xfrm>
          <a:prstGeom prst="rect">
            <a:avLst/>
          </a:prstGeom>
          <a:noFill/>
        </p:spPr>
        <p:txBody>
          <a:bodyPr wrap="square">
            <a:spAutoFit/>
          </a:bodyPr>
          <a:lstStyle/>
          <a:p>
            <a:r>
              <a:rPr lang="es-ES" b="1">
                <a:solidFill>
                  <a:schemeClr val="bg1">
                    <a:lumMod val="50000"/>
                  </a:schemeClr>
                </a:solidFill>
              </a:rPr>
              <a:t>Tribunal Superior de Justicia</a:t>
            </a:r>
          </a:p>
        </p:txBody>
      </p:sp>
      <p:sp>
        <p:nvSpPr>
          <p:cNvPr id="4" name="CuadroTexto 3">
            <a:extLst>
              <a:ext uri="{FF2B5EF4-FFF2-40B4-BE49-F238E27FC236}">
                <a16:creationId xmlns="" xmlns:a16="http://schemas.microsoft.com/office/drawing/2014/main" id="{B57E2CC5-EB50-35C0-BD39-238FC3D2EA81}"/>
              </a:ext>
            </a:extLst>
          </p:cNvPr>
          <p:cNvSpPr txBox="1"/>
          <p:nvPr/>
        </p:nvSpPr>
        <p:spPr>
          <a:xfrm>
            <a:off x="479612" y="213217"/>
            <a:ext cx="10587317" cy="461665"/>
          </a:xfrm>
          <a:prstGeom prst="rect">
            <a:avLst/>
          </a:prstGeom>
          <a:noFill/>
        </p:spPr>
        <p:txBody>
          <a:bodyPr wrap="square" rtlCol="0">
            <a:spAutoFit/>
          </a:bodyPr>
          <a:lstStyle/>
          <a:p>
            <a:r>
              <a:rPr lang="es-ES" sz="2400" b="1" dirty="0">
                <a:solidFill>
                  <a:srgbClr val="318AFF"/>
                </a:solidFill>
                <a:cs typeface="Arial"/>
              </a:rPr>
              <a:t>Sobre el concepto de </a:t>
            </a:r>
            <a:r>
              <a:rPr lang="es-ES" sz="2400" b="1">
                <a:solidFill>
                  <a:srgbClr val="318AFF"/>
                </a:solidFill>
                <a:cs typeface="Arial"/>
              </a:rPr>
              <a:t>indemnización adecuada</a:t>
            </a:r>
            <a:endParaRPr lang="es-ES" sz="2400" b="1" dirty="0">
              <a:solidFill>
                <a:srgbClr val="318AFF"/>
              </a:solidFill>
              <a:cs typeface="Arial"/>
            </a:endParaRPr>
          </a:p>
        </p:txBody>
      </p:sp>
      <p:sp>
        <p:nvSpPr>
          <p:cNvPr id="9" name="CuadroTexto 8">
            <a:extLst>
              <a:ext uri="{FF2B5EF4-FFF2-40B4-BE49-F238E27FC236}">
                <a16:creationId xmlns="" xmlns:a16="http://schemas.microsoft.com/office/drawing/2014/main" id="{6831C0D5-A567-9ECD-2262-F9E095237A8F}"/>
              </a:ext>
            </a:extLst>
          </p:cNvPr>
          <p:cNvSpPr txBox="1"/>
          <p:nvPr/>
        </p:nvSpPr>
        <p:spPr>
          <a:xfrm>
            <a:off x="1176616" y="4720458"/>
            <a:ext cx="9067802" cy="1754326"/>
          </a:xfrm>
          <a:prstGeom prst="rect">
            <a:avLst/>
          </a:prstGeom>
          <a:noFill/>
        </p:spPr>
        <p:txBody>
          <a:bodyPr wrap="square">
            <a:spAutoFit/>
          </a:bodyPr>
          <a:lstStyle/>
          <a:p>
            <a:r>
              <a:rPr lang="es-ES" b="1"/>
              <a:t>STSJ Cataluña 30/1/23 </a:t>
            </a:r>
            <a:r>
              <a:rPr lang="es-ES"/>
              <a:t>(r6219/22), en un caso de despido objetivo antes de la entrada en vigor del RDLey 9/2020 y abonando una indemnización superior a la legal tasada, entiende que el despido es improcedente (por la coyunturalidad de la medida) y abusivo porque la empresa a los pocos días ha planteado un ERTE. Reconoce indemnización complementaria a la legal tasada por el </a:t>
            </a:r>
            <a:r>
              <a:rPr lang="es-ES" b="1"/>
              <a:t>lucro cesante </a:t>
            </a:r>
            <a:r>
              <a:rPr lang="es-ES"/>
              <a:t>derivado de la no percepción de la prestación por desempleo que le hubiera correspondido su hubiera sido incluido en el ERTE.</a:t>
            </a:r>
          </a:p>
        </p:txBody>
      </p:sp>
      <p:sp>
        <p:nvSpPr>
          <p:cNvPr id="2" name="CuadroTexto 1">
            <a:extLst>
              <a:ext uri="{FF2B5EF4-FFF2-40B4-BE49-F238E27FC236}">
                <a16:creationId xmlns="" xmlns:a16="http://schemas.microsoft.com/office/drawing/2014/main" id="{88D9C380-4C47-AA30-AEC8-C4E65E557FA1}"/>
              </a:ext>
            </a:extLst>
          </p:cNvPr>
          <p:cNvSpPr txBox="1"/>
          <p:nvPr/>
        </p:nvSpPr>
        <p:spPr>
          <a:xfrm>
            <a:off x="838199" y="909974"/>
            <a:ext cx="9744635" cy="2585323"/>
          </a:xfrm>
          <a:prstGeom prst="rect">
            <a:avLst/>
          </a:prstGeom>
          <a:noFill/>
        </p:spPr>
        <p:txBody>
          <a:bodyPr wrap="square">
            <a:spAutoFit/>
          </a:bodyPr>
          <a:lstStyle/>
          <a:p>
            <a:r>
              <a:rPr lang="es-ES" i="0">
                <a:effectLst/>
              </a:rPr>
              <a:t>En relación a </a:t>
            </a:r>
            <a:r>
              <a:rPr lang="es-ES" b="1"/>
              <a:t>STS 19 de diciembre 2024 </a:t>
            </a:r>
            <a:r>
              <a:rPr lang="es-ES"/>
              <a:t>(</a:t>
            </a:r>
            <a:r>
              <a:rPr lang="es-ES">
                <a:hlinkClick r:id="rId2"/>
              </a:rPr>
              <a:t>rec. 2961/2023</a:t>
            </a:r>
            <a:r>
              <a:rPr lang="es-ES"/>
              <a:t>): </a:t>
            </a:r>
          </a:p>
          <a:p>
            <a:endParaRPr lang="es-ES" b="1" i="0">
              <a:solidFill>
                <a:srgbClr val="C00000"/>
              </a:solidFill>
              <a:effectLst/>
            </a:endParaRPr>
          </a:p>
          <a:p>
            <a:pPr lvl="1"/>
            <a:r>
              <a:rPr lang="es-ES" b="1" i="0">
                <a:solidFill>
                  <a:srgbClr val="C00000"/>
                </a:solidFill>
                <a:effectLst/>
              </a:rPr>
              <a:t>OJO</a:t>
            </a:r>
            <a:r>
              <a:rPr lang="es-ES" i="0">
                <a:effectLst/>
              </a:rPr>
              <a:t> (ex </a:t>
            </a:r>
            <a:r>
              <a:rPr lang="es-ES" i="0">
                <a:effectLst/>
                <a:hlinkClick r:id="rId3"/>
              </a:rPr>
              <a:t>Salcedo Beltrán y Jimena Quesada, 2024, 29</a:t>
            </a:r>
            <a:r>
              <a:rPr lang="es-ES" i="0">
                <a:effectLst/>
              </a:rPr>
              <a:t>) </a:t>
            </a:r>
            <a:r>
              <a:rPr lang="es-ES" b="0" i="0">
                <a:effectLst/>
              </a:rPr>
              <a:t>con Comisión de Expertos en Aplicación de Convenios y Recomendaciones (CEACR) y el Informe sobre el art. 10 y el incumplimiento de Venezuela al respecto (ap. 26): la disposición no fija “ni el importe ni las modalidades de cálculo de dicha indemnización”. No obstante, determina que ese término ha de interpretarse en el sentido de que sea “</a:t>
            </a:r>
            <a:r>
              <a:rPr lang="es-ES" b="1" i="0">
                <a:solidFill>
                  <a:srgbClr val="C00000"/>
                </a:solidFill>
                <a:effectLst/>
              </a:rPr>
              <a:t>suficientemente  disuasoria  para  evitar  la terminación  injustificada  de  la  relación  de  trabajo</a:t>
            </a:r>
            <a:r>
              <a:rPr lang="es-ES" b="0" i="0">
                <a:effectLst/>
              </a:rPr>
              <a:t>” y que el importe deba “</a:t>
            </a:r>
            <a:r>
              <a:rPr lang="es-ES" b="1" i="0">
                <a:solidFill>
                  <a:srgbClr val="C00000"/>
                </a:solidFill>
                <a:effectLst/>
              </a:rPr>
              <a:t>permitir razonablemente alcanzar  el  objetivo  que  se  persigue,  a  saber,  la  indemnización  de  la pérdida injustificada del empleo</a:t>
            </a:r>
            <a:r>
              <a:rPr lang="es-ES" b="0" i="0">
                <a:effectLst/>
              </a:rPr>
              <a:t>”.</a:t>
            </a:r>
            <a:endParaRPr lang="es-ES"/>
          </a:p>
        </p:txBody>
      </p:sp>
    </p:spTree>
    <p:extLst>
      <p:ext uri="{BB962C8B-B14F-4D97-AF65-F5344CB8AC3E}">
        <p14:creationId xmlns:p14="http://schemas.microsoft.com/office/powerpoint/2010/main" val="2329505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CB50F912-EB27-CB40-03C5-EB0EEEA99D80}"/>
            </a:ext>
          </a:extLst>
        </p:cNvPr>
        <p:cNvGrpSpPr/>
        <p:nvPr/>
      </p:nvGrpSpPr>
      <p:grpSpPr>
        <a:xfrm>
          <a:off x="0" y="0"/>
          <a:ext cx="0" cy="0"/>
          <a:chOff x="0" y="0"/>
          <a:chExt cx="0" cy="0"/>
        </a:xfrm>
      </p:grpSpPr>
      <p:sp>
        <p:nvSpPr>
          <p:cNvPr id="2" name="CuadroTexto 1">
            <a:extLst>
              <a:ext uri="{FF2B5EF4-FFF2-40B4-BE49-F238E27FC236}">
                <a16:creationId xmlns="" xmlns:a16="http://schemas.microsoft.com/office/drawing/2014/main" id="{85ADF898-5D96-5023-03F7-D69D77B33069}"/>
              </a:ext>
            </a:extLst>
          </p:cNvPr>
          <p:cNvSpPr txBox="1"/>
          <p:nvPr/>
        </p:nvSpPr>
        <p:spPr>
          <a:xfrm>
            <a:off x="345142" y="242841"/>
            <a:ext cx="10587317" cy="461665"/>
          </a:xfrm>
          <a:prstGeom prst="rect">
            <a:avLst/>
          </a:prstGeom>
          <a:noFill/>
        </p:spPr>
        <p:txBody>
          <a:bodyPr wrap="square" rtlCol="0">
            <a:spAutoFit/>
          </a:bodyPr>
          <a:lstStyle/>
          <a:p>
            <a:r>
              <a:rPr lang="es-ES" sz="2400" b="1">
                <a:solidFill>
                  <a:srgbClr val="318AFF"/>
                </a:solidFill>
                <a:cs typeface="Arial"/>
              </a:rPr>
              <a:t>Sobre el concepto de indemnización adecuada</a:t>
            </a:r>
          </a:p>
        </p:txBody>
      </p:sp>
      <p:sp>
        <p:nvSpPr>
          <p:cNvPr id="6" name="CuadroTexto 5">
            <a:extLst>
              <a:ext uri="{FF2B5EF4-FFF2-40B4-BE49-F238E27FC236}">
                <a16:creationId xmlns="" xmlns:a16="http://schemas.microsoft.com/office/drawing/2014/main" id="{7431525D-ADED-4AFA-607B-312441793B4F}"/>
              </a:ext>
            </a:extLst>
          </p:cNvPr>
          <p:cNvSpPr txBox="1"/>
          <p:nvPr/>
        </p:nvSpPr>
        <p:spPr>
          <a:xfrm>
            <a:off x="535641" y="799650"/>
            <a:ext cx="4368053" cy="369332"/>
          </a:xfrm>
          <a:prstGeom prst="rect">
            <a:avLst/>
          </a:prstGeom>
          <a:noFill/>
        </p:spPr>
        <p:txBody>
          <a:bodyPr wrap="square">
            <a:spAutoFit/>
          </a:bodyPr>
          <a:lstStyle/>
          <a:p>
            <a:pPr algn="l"/>
            <a:r>
              <a:rPr lang="es-ES" b="1" i="0">
                <a:solidFill>
                  <a:srgbClr val="4C4C4C"/>
                </a:solidFill>
                <a:effectLst/>
              </a:rPr>
              <a:t>SJS/10 Barcelona 14/3/23 </a:t>
            </a:r>
            <a:r>
              <a:rPr lang="es-ES" b="0" i="0">
                <a:solidFill>
                  <a:srgbClr val="4C4C4C"/>
                </a:solidFill>
                <a:effectLst/>
              </a:rPr>
              <a:t>(núm. 655/2022)</a:t>
            </a:r>
          </a:p>
        </p:txBody>
      </p:sp>
      <p:sp>
        <p:nvSpPr>
          <p:cNvPr id="4" name="CuadroTexto 3">
            <a:extLst>
              <a:ext uri="{FF2B5EF4-FFF2-40B4-BE49-F238E27FC236}">
                <a16:creationId xmlns="" xmlns:a16="http://schemas.microsoft.com/office/drawing/2014/main" id="{A03E7AFD-97A7-D620-3D42-974D851F69E5}"/>
              </a:ext>
            </a:extLst>
          </p:cNvPr>
          <p:cNvSpPr txBox="1"/>
          <p:nvPr/>
        </p:nvSpPr>
        <p:spPr>
          <a:xfrm>
            <a:off x="701488" y="1452385"/>
            <a:ext cx="11221571" cy="5016758"/>
          </a:xfrm>
          <a:prstGeom prst="rect">
            <a:avLst/>
          </a:prstGeom>
          <a:noFill/>
        </p:spPr>
        <p:txBody>
          <a:bodyPr wrap="square">
            <a:spAutoFit/>
          </a:bodyPr>
          <a:lstStyle/>
          <a:p>
            <a:r>
              <a:rPr lang="es-ES" sz="2000"/>
              <a:t>“a los efectos de interpretar el concepto de "indemnización adecuada" y "reparación apropiada" que las normas supranacionales contienen a concluir (…), que: </a:t>
            </a:r>
          </a:p>
          <a:p>
            <a:endParaRPr lang="es-ES" sz="2000"/>
          </a:p>
          <a:p>
            <a:pPr lvl="1"/>
            <a:r>
              <a:rPr lang="es-ES" sz="2000"/>
              <a:t>‘en el fondo, </a:t>
            </a:r>
            <a:r>
              <a:rPr lang="es-ES" sz="2000" b="1"/>
              <a:t>nada predetermina quién debe asumir el coste de la extinción del contrato. Será la resultante de una convención político-social</a:t>
            </a:r>
            <a:r>
              <a:rPr lang="es-ES" sz="2000"/>
              <a:t>. Muestra de ello, es que (como recordarán), para el caso del despido objetivo de determinadas empresas, durante un tiempo, el FOGASA asumía una parte importante de la indemnización. Y también responde a esta lógica el reparto del porcentaje en la cotización de la prestación por desempleo (y con independencia del origen imputable o inimputable de la causa extintiva)... </a:t>
            </a:r>
            <a:r>
              <a:rPr lang="es-ES" sz="2000" b="1"/>
              <a:t>La escala que propone el C-158, está formulada con tal flexibilidad que el ordenamiento nacional puede posarse en cualquier punto de la misma</a:t>
            </a:r>
            <a:r>
              <a:rPr lang="es-ES" sz="2000"/>
              <a:t>", pudiendo valorarse si incluso </a:t>
            </a:r>
            <a:r>
              <a:rPr lang="es-ES" sz="2000" u="sng"/>
              <a:t>la prestación o subsidio de desempleo</a:t>
            </a:r>
            <a:r>
              <a:rPr lang="es-ES" sz="2000"/>
              <a:t>, que el art. 12 del Convenio 158 OIT cita, podrían valorarse a la hora de entender "adecuada" la indemnización </a:t>
            </a:r>
            <a:r>
              <a:rPr lang="es-ES" sz="2000" u="sng"/>
              <a:t>como "otra reparación apropiada</a:t>
            </a:r>
            <a:r>
              <a:rPr lang="es-ES" sz="2000"/>
              <a:t>" prevista en la norma interna en supuestos de despido y ello porque "</a:t>
            </a:r>
            <a:r>
              <a:rPr lang="es-ES" sz="2000" b="1">
                <a:solidFill>
                  <a:srgbClr val="C00000"/>
                </a:solidFill>
              </a:rPr>
              <a:t>Ni el C-158 ni la CSE establecen quién debe abonar (financiar) el coste de la pérdida del empleo. El CEDS exige que la tasación no impida que se aproxime al daño sufrido (pero su traducción económica puede compensarse y financiarse de muchas formas)</a:t>
            </a:r>
            <a:r>
              <a:rPr lang="es-ES" sz="2000"/>
              <a:t>’”.</a:t>
            </a:r>
          </a:p>
        </p:txBody>
      </p:sp>
    </p:spTree>
    <p:extLst>
      <p:ext uri="{BB962C8B-B14F-4D97-AF65-F5344CB8AC3E}">
        <p14:creationId xmlns:p14="http://schemas.microsoft.com/office/powerpoint/2010/main" val="21667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83ECF6CA-CEBC-CE49-475A-01200DFB8995}"/>
              </a:ext>
            </a:extLst>
          </p:cNvPr>
          <p:cNvSpPr txBox="1"/>
          <p:nvPr/>
        </p:nvSpPr>
        <p:spPr>
          <a:xfrm>
            <a:off x="1822076" y="3136612"/>
            <a:ext cx="8547848" cy="584775"/>
          </a:xfrm>
          <a:prstGeom prst="rect">
            <a:avLst/>
          </a:prstGeom>
          <a:noFill/>
        </p:spPr>
        <p:txBody>
          <a:bodyPr wrap="square" rtlCol="0">
            <a:spAutoFit/>
          </a:bodyPr>
          <a:lstStyle/>
          <a:p>
            <a:pPr algn="ctr"/>
            <a:r>
              <a:rPr lang="es-ES" sz="3200" b="1">
                <a:solidFill>
                  <a:srgbClr val="002060"/>
                </a:solidFill>
                <a:cs typeface="Arial"/>
              </a:rPr>
              <a:t>VALORACIÓN FINAL</a:t>
            </a:r>
            <a:endParaRPr lang="es-ES" sz="3200" b="1" dirty="0">
              <a:solidFill>
                <a:srgbClr val="002060"/>
              </a:solidFill>
              <a:cs typeface="Arial"/>
            </a:endParaRPr>
          </a:p>
        </p:txBody>
      </p:sp>
    </p:spTree>
    <p:extLst>
      <p:ext uri="{BB962C8B-B14F-4D97-AF65-F5344CB8AC3E}">
        <p14:creationId xmlns:p14="http://schemas.microsoft.com/office/powerpoint/2010/main" val="24676829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81D319C7-D270-E750-0074-4656C853C491}"/>
              </a:ext>
            </a:extLst>
          </p:cNvPr>
          <p:cNvSpPr txBox="1"/>
          <p:nvPr/>
        </p:nvSpPr>
        <p:spPr>
          <a:xfrm>
            <a:off x="1173826" y="1076898"/>
            <a:ext cx="9805145" cy="707886"/>
          </a:xfrm>
          <a:prstGeom prst="rect">
            <a:avLst/>
          </a:prstGeom>
          <a:noFill/>
        </p:spPr>
        <p:txBody>
          <a:bodyPr wrap="square" rtlCol="0">
            <a:spAutoFit/>
          </a:bodyPr>
          <a:lstStyle/>
          <a:p>
            <a:r>
              <a:rPr lang="es-ES" sz="2000" dirty="0"/>
              <a:t>Indemnización legal tasada en despido improcedente no se ajusta al marco normativo </a:t>
            </a:r>
            <a:r>
              <a:rPr lang="es-ES" sz="2000" dirty="0" err="1"/>
              <a:t>CSEr</a:t>
            </a:r>
            <a:r>
              <a:rPr lang="es-ES" sz="2000" dirty="0"/>
              <a:t> (las decisiones del CEDS son vinculantes)</a:t>
            </a:r>
          </a:p>
        </p:txBody>
      </p:sp>
      <p:sp>
        <p:nvSpPr>
          <p:cNvPr id="3" name="CuadroTexto 2">
            <a:extLst>
              <a:ext uri="{FF2B5EF4-FFF2-40B4-BE49-F238E27FC236}">
                <a16:creationId xmlns="" xmlns:a16="http://schemas.microsoft.com/office/drawing/2014/main" id="{8D949441-66E8-0FE1-9959-232BFCF5B0B0}"/>
              </a:ext>
            </a:extLst>
          </p:cNvPr>
          <p:cNvSpPr txBox="1"/>
          <p:nvPr/>
        </p:nvSpPr>
        <p:spPr>
          <a:xfrm>
            <a:off x="325751" y="273299"/>
            <a:ext cx="10587317" cy="461665"/>
          </a:xfrm>
          <a:prstGeom prst="rect">
            <a:avLst/>
          </a:prstGeom>
          <a:noFill/>
        </p:spPr>
        <p:txBody>
          <a:bodyPr wrap="square" rtlCol="0">
            <a:spAutoFit/>
          </a:bodyPr>
          <a:lstStyle/>
          <a:p>
            <a:r>
              <a:rPr lang="es-ES" sz="2400" b="1" dirty="0">
                <a:solidFill>
                  <a:srgbClr val="318AFF"/>
                </a:solidFill>
                <a:cs typeface="Arial"/>
              </a:rPr>
              <a:t>Valoración final</a:t>
            </a:r>
          </a:p>
        </p:txBody>
      </p:sp>
      <p:sp>
        <p:nvSpPr>
          <p:cNvPr id="4" name="CuadroTexto 3">
            <a:extLst>
              <a:ext uri="{FF2B5EF4-FFF2-40B4-BE49-F238E27FC236}">
                <a16:creationId xmlns="" xmlns:a16="http://schemas.microsoft.com/office/drawing/2014/main" id="{8F4277C3-2A3E-3A22-906A-F56648DDA1AF}"/>
              </a:ext>
            </a:extLst>
          </p:cNvPr>
          <p:cNvSpPr txBox="1"/>
          <p:nvPr/>
        </p:nvSpPr>
        <p:spPr>
          <a:xfrm>
            <a:off x="1173826" y="2062044"/>
            <a:ext cx="10103416" cy="1015663"/>
          </a:xfrm>
          <a:prstGeom prst="rect">
            <a:avLst/>
          </a:prstGeom>
          <a:noFill/>
        </p:spPr>
        <p:txBody>
          <a:bodyPr wrap="square" rtlCol="0">
            <a:spAutoFit/>
          </a:bodyPr>
          <a:lstStyle/>
          <a:p>
            <a:r>
              <a:rPr lang="es-ES" sz="2000" dirty="0"/>
              <a:t>Es preferible daños y perjuicios (alegados y probados) a “disuasión” (“más” seguridad jurídica / menos “ruido”). Compensado el daño suficientemente, no existe ninguna regla que exija que la cuantía disuasoria deba atribuirse a la víctima.</a:t>
            </a:r>
          </a:p>
        </p:txBody>
      </p:sp>
      <p:sp>
        <p:nvSpPr>
          <p:cNvPr id="5" name="CuadroTexto 4">
            <a:extLst>
              <a:ext uri="{FF2B5EF4-FFF2-40B4-BE49-F238E27FC236}">
                <a16:creationId xmlns="" xmlns:a16="http://schemas.microsoft.com/office/drawing/2014/main" id="{A189B61B-753F-8F04-1D24-FC1885A907DC}"/>
              </a:ext>
            </a:extLst>
          </p:cNvPr>
          <p:cNvSpPr txBox="1"/>
          <p:nvPr/>
        </p:nvSpPr>
        <p:spPr>
          <a:xfrm>
            <a:off x="1173826" y="3354967"/>
            <a:ext cx="10557926" cy="707886"/>
          </a:xfrm>
          <a:prstGeom prst="rect">
            <a:avLst/>
          </a:prstGeom>
          <a:noFill/>
        </p:spPr>
        <p:txBody>
          <a:bodyPr wrap="square" rtlCol="0">
            <a:spAutoFit/>
          </a:bodyPr>
          <a:lstStyle/>
          <a:p>
            <a:r>
              <a:rPr lang="es-ES" sz="2000" dirty="0"/>
              <a:t>A la hora de determinar “compensación adecuada”: podría sostenerse armonización art. 10 C158/art. 24 </a:t>
            </a:r>
            <a:r>
              <a:rPr lang="es-ES" sz="2000" dirty="0" err="1"/>
              <a:t>CSEr</a:t>
            </a:r>
            <a:r>
              <a:rPr lang="es-ES" sz="2000" dirty="0"/>
              <a:t> + art. 12 C158 (“otra reparación”)</a:t>
            </a:r>
          </a:p>
        </p:txBody>
      </p:sp>
      <p:sp>
        <p:nvSpPr>
          <p:cNvPr id="7" name="CuadroTexto 6">
            <a:extLst>
              <a:ext uri="{FF2B5EF4-FFF2-40B4-BE49-F238E27FC236}">
                <a16:creationId xmlns="" xmlns:a16="http://schemas.microsoft.com/office/drawing/2014/main" id="{3514C6F1-87AB-C452-24AE-219408897019}"/>
              </a:ext>
            </a:extLst>
          </p:cNvPr>
          <p:cNvSpPr txBox="1"/>
          <p:nvPr/>
        </p:nvSpPr>
        <p:spPr>
          <a:xfrm>
            <a:off x="1759580" y="4224218"/>
            <a:ext cx="7859550" cy="707886"/>
          </a:xfrm>
          <a:prstGeom prst="rect">
            <a:avLst/>
          </a:prstGeom>
          <a:noFill/>
        </p:spPr>
        <p:txBody>
          <a:bodyPr wrap="square" rtlCol="0">
            <a:spAutoFit/>
          </a:bodyPr>
          <a:lstStyle/>
          <a:p>
            <a:r>
              <a:rPr lang="es-ES" sz="2000" dirty="0">
                <a:solidFill>
                  <a:schemeClr val="bg1">
                    <a:lumMod val="50000"/>
                  </a:schemeClr>
                </a:solidFill>
              </a:rPr>
              <a:t>[Es difícil anticipar el comportamiento estratégico de las partes contractuales que este cambio puede precipitar]</a:t>
            </a:r>
          </a:p>
        </p:txBody>
      </p:sp>
      <p:sp>
        <p:nvSpPr>
          <p:cNvPr id="6" name="CuadroTexto 5">
            <a:extLst>
              <a:ext uri="{FF2B5EF4-FFF2-40B4-BE49-F238E27FC236}">
                <a16:creationId xmlns="" xmlns:a16="http://schemas.microsoft.com/office/drawing/2014/main" id="{79DEB296-4681-BECC-D2E4-EFB676436438}"/>
              </a:ext>
            </a:extLst>
          </p:cNvPr>
          <p:cNvSpPr txBox="1"/>
          <p:nvPr/>
        </p:nvSpPr>
        <p:spPr>
          <a:xfrm>
            <a:off x="1173826" y="5300671"/>
            <a:ext cx="10387635" cy="984885"/>
          </a:xfrm>
          <a:prstGeom prst="rect">
            <a:avLst/>
          </a:prstGeom>
          <a:noFill/>
        </p:spPr>
        <p:txBody>
          <a:bodyPr wrap="square" rtlCol="0">
            <a:spAutoFit/>
          </a:bodyPr>
          <a:lstStyle/>
          <a:p>
            <a:r>
              <a:rPr lang="es-ES" sz="2000" dirty="0"/>
              <a:t>Intervención legislativa es la mejor de las opciones a nuestro alcance</a:t>
            </a:r>
          </a:p>
          <a:p>
            <a:endParaRPr lang="es-ES" sz="2000" dirty="0"/>
          </a:p>
          <a:p>
            <a:pPr lvl="1"/>
            <a:r>
              <a:rPr lang="es-ES" dirty="0">
                <a:solidFill>
                  <a:schemeClr val="bg1">
                    <a:lumMod val="65000"/>
                  </a:schemeClr>
                </a:solidFill>
              </a:rPr>
              <a:t>Acceso a todas las resoluciones</a:t>
            </a:r>
            <a:r>
              <a:rPr lang="es-ES" dirty="0"/>
              <a:t> </a:t>
            </a:r>
            <a:r>
              <a:rPr lang="es-ES" b="1" dirty="0">
                <a:hlinkClick r:id="rId2"/>
              </a:rPr>
              <a:t>aquí</a:t>
            </a:r>
            <a:endParaRPr lang="es-ES" b="1" dirty="0"/>
          </a:p>
        </p:txBody>
      </p:sp>
    </p:spTree>
    <p:extLst>
      <p:ext uri="{BB962C8B-B14F-4D97-AF65-F5344CB8AC3E}">
        <p14:creationId xmlns:p14="http://schemas.microsoft.com/office/powerpoint/2010/main" val="1330942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tge 2"/>
          <p:cNvPicPr>
            <a:picLocks noChangeAspect="1"/>
          </p:cNvPicPr>
          <p:nvPr/>
        </p:nvPicPr>
        <p:blipFill>
          <a:blip r:embed="rId2"/>
          <a:stretch>
            <a:fillRect/>
          </a:stretch>
        </p:blipFill>
        <p:spPr>
          <a:xfrm>
            <a:off x="574766" y="625790"/>
            <a:ext cx="9966960" cy="5606415"/>
          </a:xfrm>
          <a:prstGeom prst="rect">
            <a:avLst/>
          </a:prstGeom>
        </p:spPr>
      </p:pic>
      <p:sp>
        <p:nvSpPr>
          <p:cNvPr id="6" name="CuadroTexto 3">
            <a:extLst>
              <a:ext uri="{FF2B5EF4-FFF2-40B4-BE49-F238E27FC236}">
                <a16:creationId xmlns="" xmlns:a16="http://schemas.microsoft.com/office/drawing/2014/main" id="{71255B22-8290-7D15-C66B-861C49564DFD}"/>
              </a:ext>
            </a:extLst>
          </p:cNvPr>
          <p:cNvSpPr txBox="1"/>
          <p:nvPr/>
        </p:nvSpPr>
        <p:spPr>
          <a:xfrm>
            <a:off x="10077653" y="2951943"/>
            <a:ext cx="1676400" cy="954107"/>
          </a:xfrm>
          <a:prstGeom prst="rect">
            <a:avLst/>
          </a:prstGeom>
          <a:noFill/>
        </p:spPr>
        <p:txBody>
          <a:bodyPr wrap="square" rtlCol="0">
            <a:spAutoFit/>
          </a:bodyPr>
          <a:lstStyle/>
          <a:p>
            <a:pPr algn="ctr"/>
            <a:r>
              <a:rPr lang="es-ES" sz="2800" b="1" dirty="0"/>
              <a:t>¡Muchas gracias!</a:t>
            </a:r>
          </a:p>
        </p:txBody>
      </p:sp>
    </p:spTree>
    <p:extLst>
      <p:ext uri="{BB962C8B-B14F-4D97-AF65-F5344CB8AC3E}">
        <p14:creationId xmlns:p14="http://schemas.microsoft.com/office/powerpoint/2010/main" val="3979446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EBA7BEB8-CCCA-AC06-9101-AEFDFA019507}"/>
              </a:ext>
            </a:extLst>
          </p:cNvPr>
          <p:cNvSpPr txBox="1"/>
          <p:nvPr/>
        </p:nvSpPr>
        <p:spPr>
          <a:xfrm>
            <a:off x="498615" y="740926"/>
            <a:ext cx="7537890" cy="3170099"/>
          </a:xfrm>
          <a:prstGeom prst="rect">
            <a:avLst/>
          </a:prstGeom>
          <a:noFill/>
        </p:spPr>
        <p:txBody>
          <a:bodyPr wrap="square">
            <a:spAutoFit/>
          </a:bodyPr>
          <a:lstStyle/>
          <a:p>
            <a:r>
              <a:rPr lang="es-ES" b="1" i="0">
                <a:solidFill>
                  <a:srgbClr val="000000"/>
                </a:solidFill>
                <a:effectLst/>
              </a:rPr>
              <a:t>Artículo 24. Derecho a protección en caso de despido (CSEr</a:t>
            </a:r>
            <a:r>
              <a:rPr lang="es-ES" i="0">
                <a:solidFill>
                  <a:srgbClr val="000000"/>
                </a:solidFill>
                <a:effectLst/>
              </a:rPr>
              <a:t>, vigor: 1/7/21</a:t>
            </a:r>
            <a:r>
              <a:rPr lang="es-ES" b="1" i="0">
                <a:solidFill>
                  <a:srgbClr val="000000"/>
                </a:solidFill>
                <a:effectLst/>
              </a:rPr>
              <a:t>)</a:t>
            </a:r>
          </a:p>
          <a:p>
            <a:endParaRPr lang="es-ES" b="0" i="0">
              <a:solidFill>
                <a:srgbClr val="000000"/>
              </a:solidFill>
              <a:effectLst/>
            </a:endParaRPr>
          </a:p>
          <a:p>
            <a:r>
              <a:rPr lang="es-ES" b="0" i="0">
                <a:solidFill>
                  <a:srgbClr val="000000"/>
                </a:solidFill>
                <a:effectLst/>
              </a:rPr>
              <a:t>“Para garantizar el ejercicio efectivo del derecho de los trabajadores a protección en caso de despido, las Partes se comprometen a reconocer:</a:t>
            </a:r>
          </a:p>
          <a:p>
            <a:endParaRPr lang="es-ES" b="0" i="0">
              <a:solidFill>
                <a:srgbClr val="000000"/>
              </a:solidFill>
              <a:effectLst/>
            </a:endParaRPr>
          </a:p>
          <a:p>
            <a:r>
              <a:rPr lang="es-ES" b="0" i="0">
                <a:solidFill>
                  <a:srgbClr val="000000"/>
                </a:solidFill>
                <a:effectLst/>
              </a:rPr>
              <a:t>b) el derecho de los trabajadores despedidos sin razón válida a una </a:t>
            </a:r>
            <a:r>
              <a:rPr lang="es-ES" b="1" i="0">
                <a:solidFill>
                  <a:srgbClr val="C00000"/>
                </a:solidFill>
                <a:effectLst/>
              </a:rPr>
              <a:t>indemnización adecuada o a otra reparación apropiada</a:t>
            </a:r>
            <a:r>
              <a:rPr lang="es-ES" b="0" i="0">
                <a:solidFill>
                  <a:srgbClr val="000000"/>
                </a:solidFill>
                <a:effectLst/>
              </a:rPr>
              <a:t>”.</a:t>
            </a:r>
          </a:p>
          <a:p>
            <a:pPr lvl="1"/>
            <a:endParaRPr lang="es-ES">
              <a:solidFill>
                <a:srgbClr val="000000"/>
              </a:solidFill>
            </a:endParaRPr>
          </a:p>
          <a:p>
            <a:pPr lvl="1"/>
            <a:r>
              <a:rPr lang="es-ES" sz="1400" b="0" i="0">
                <a:solidFill>
                  <a:srgbClr val="000000"/>
                </a:solidFill>
                <a:effectLst/>
              </a:rPr>
              <a:t>+ </a:t>
            </a:r>
            <a:r>
              <a:rPr lang="es-ES" sz="1400" b="1" i="0">
                <a:solidFill>
                  <a:srgbClr val="000000"/>
                </a:solidFill>
                <a:effectLst/>
                <a:hlinkClick r:id="rId2"/>
              </a:rPr>
              <a:t>Anexo</a:t>
            </a:r>
            <a:r>
              <a:rPr lang="es-ES" sz="1400" b="0" i="0">
                <a:solidFill>
                  <a:srgbClr val="000000"/>
                </a:solidFill>
                <a:effectLst/>
              </a:rPr>
              <a:t>: art. 24.</a:t>
            </a:r>
            <a:r>
              <a:rPr lang="es-ES" sz="1400"/>
              <a:t>4. ”Se entiende que la indemnización o cualquier otra reparación apropiada en caso de despido sin que medien razones válidas deberá ser fijada por las leyes o reglamentos nacionales, por los convenios colectivos o por cualquier otro procedimiento adecuado a las circunstancias nacionales” (+ </a:t>
            </a:r>
            <a:r>
              <a:rPr lang="es-ES" sz="1400" b="1">
                <a:hlinkClick r:id="rId3"/>
              </a:rPr>
              <a:t>Artículo I</a:t>
            </a:r>
            <a:r>
              <a:rPr lang="es-ES" sz="1400"/>
              <a:t> de la Parte V de la CSEr).</a:t>
            </a:r>
            <a:endParaRPr lang="es-ES" sz="1400" b="0" i="0">
              <a:solidFill>
                <a:srgbClr val="000000"/>
              </a:solidFill>
              <a:effectLst/>
            </a:endParaRPr>
          </a:p>
        </p:txBody>
      </p:sp>
      <p:sp>
        <p:nvSpPr>
          <p:cNvPr id="4" name="CuadroTexto 3">
            <a:extLst>
              <a:ext uri="{FF2B5EF4-FFF2-40B4-BE49-F238E27FC236}">
                <a16:creationId xmlns="" xmlns:a16="http://schemas.microsoft.com/office/drawing/2014/main" id="{69301EAC-C9D1-8C26-2B66-FBC03A239B01}"/>
              </a:ext>
            </a:extLst>
          </p:cNvPr>
          <p:cNvSpPr txBox="1"/>
          <p:nvPr/>
        </p:nvSpPr>
        <p:spPr>
          <a:xfrm>
            <a:off x="211746" y="78135"/>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
        <p:nvSpPr>
          <p:cNvPr id="6" name="CuadroTexto 5">
            <a:extLst>
              <a:ext uri="{FF2B5EF4-FFF2-40B4-BE49-F238E27FC236}">
                <a16:creationId xmlns="" xmlns:a16="http://schemas.microsoft.com/office/drawing/2014/main" id="{F82FDA99-41D7-B1C5-610D-B900A2F06098}"/>
              </a:ext>
            </a:extLst>
          </p:cNvPr>
          <p:cNvSpPr txBox="1"/>
          <p:nvPr/>
        </p:nvSpPr>
        <p:spPr>
          <a:xfrm>
            <a:off x="498615" y="4132982"/>
            <a:ext cx="7409867" cy="2585323"/>
          </a:xfrm>
          <a:prstGeom prst="rect">
            <a:avLst/>
          </a:prstGeom>
          <a:noFill/>
        </p:spPr>
        <p:txBody>
          <a:bodyPr wrap="square">
            <a:spAutoFit/>
          </a:bodyPr>
          <a:lstStyle/>
          <a:p>
            <a:r>
              <a:rPr lang="es-ES" b="1" dirty="0">
                <a:solidFill>
                  <a:srgbClr val="333333"/>
                </a:solidFill>
                <a:effectLst/>
              </a:rPr>
              <a:t>Artículo 10 (C158 OIT)</a:t>
            </a:r>
          </a:p>
          <a:p>
            <a:endParaRPr lang="es-ES" b="1" i="1" dirty="0">
              <a:solidFill>
                <a:srgbClr val="333333"/>
              </a:solidFill>
              <a:effectLst/>
            </a:endParaRPr>
          </a:p>
          <a:p>
            <a:r>
              <a:rPr lang="es-ES" b="0" i="0" dirty="0">
                <a:solidFill>
                  <a:srgbClr val="333333"/>
                </a:solidFill>
                <a:effectLst/>
              </a:rPr>
              <a:t>“Si los organismos mencionados en el artículo 8 del presente Convenio llegan a la conclusión de que la terminación de la relación de trabajo es injustificada y si en virtud de la legislación y la práctica nacionales </a:t>
            </a:r>
            <a:r>
              <a:rPr lang="es-ES" b="1" i="0" dirty="0">
                <a:solidFill>
                  <a:srgbClr val="333333"/>
                </a:solidFill>
                <a:effectLst/>
              </a:rPr>
              <a:t>no estuvieran facultados o no consideraran posible</a:t>
            </a:r>
            <a:r>
              <a:rPr lang="es-ES" b="0" i="0" dirty="0">
                <a:solidFill>
                  <a:srgbClr val="333333"/>
                </a:solidFill>
                <a:effectLst/>
              </a:rPr>
              <a:t>, dadas las circunstancias, </a:t>
            </a:r>
            <a:r>
              <a:rPr lang="es-ES" b="1" i="0" dirty="0">
                <a:solidFill>
                  <a:srgbClr val="333333"/>
                </a:solidFill>
                <a:effectLst/>
              </a:rPr>
              <a:t>anular la terminación y eventualmente ordenar o proponer la readmisión del trabajador</a:t>
            </a:r>
            <a:r>
              <a:rPr lang="es-ES" b="0" i="0" dirty="0">
                <a:solidFill>
                  <a:srgbClr val="333333"/>
                </a:solidFill>
                <a:effectLst/>
              </a:rPr>
              <a:t>, tendrán la facultad de </a:t>
            </a:r>
            <a:r>
              <a:rPr lang="es-ES" b="1" i="0" dirty="0">
                <a:solidFill>
                  <a:srgbClr val="C00000"/>
                </a:solidFill>
                <a:effectLst/>
              </a:rPr>
              <a:t>ordenar el pago de una indemnización adecuada u otra reparación que se considere apropiada</a:t>
            </a:r>
            <a:r>
              <a:rPr lang="es-ES" b="0" i="0" dirty="0">
                <a:solidFill>
                  <a:srgbClr val="333333"/>
                </a:solidFill>
                <a:effectLst/>
              </a:rPr>
              <a:t>”.</a:t>
            </a:r>
          </a:p>
        </p:txBody>
      </p:sp>
      <p:sp>
        <p:nvSpPr>
          <p:cNvPr id="2" name="CuadroTexto 1">
            <a:extLst>
              <a:ext uri="{FF2B5EF4-FFF2-40B4-BE49-F238E27FC236}">
                <a16:creationId xmlns="" xmlns:a16="http://schemas.microsoft.com/office/drawing/2014/main" id="{92ADF7AD-DFB0-23D9-B96D-F14313C7483A}"/>
              </a:ext>
            </a:extLst>
          </p:cNvPr>
          <p:cNvSpPr txBox="1"/>
          <p:nvPr/>
        </p:nvSpPr>
        <p:spPr>
          <a:xfrm>
            <a:off x="8164525" y="1652706"/>
            <a:ext cx="3854637" cy="4131900"/>
          </a:xfrm>
          <a:prstGeom prst="rect">
            <a:avLst/>
          </a:prstGeom>
          <a:noFill/>
        </p:spPr>
        <p:txBody>
          <a:bodyPr wrap="square" rtlCol="0">
            <a:spAutoFit/>
          </a:bodyPr>
          <a:lstStyle/>
          <a:p>
            <a:r>
              <a:rPr lang="es-ES" sz="1750" dirty="0"/>
              <a:t>Harmonización arts. 24 + 10: si indemnización es alternativa a readmisión, “otra reparación apropiada” no puede ser la readmisión:</a:t>
            </a:r>
          </a:p>
          <a:p>
            <a:endParaRPr lang="es-ES" sz="1750" dirty="0"/>
          </a:p>
          <a:p>
            <a:pPr lvl="1"/>
            <a:r>
              <a:rPr lang="es-ES" sz="1750" i="0" dirty="0">
                <a:effectLst/>
              </a:rPr>
              <a:t>“(…) anular la terminación y eventualmente ordenar o proponer la readmisión del trabajador, tendrán la facultad de ordenar el pago de una indemnización adecuada </a:t>
            </a:r>
            <a:r>
              <a:rPr lang="es-ES" sz="1750" b="1" i="0" dirty="0">
                <a:effectLst/>
              </a:rPr>
              <a:t>o la readmisión</a:t>
            </a:r>
            <a:r>
              <a:rPr lang="es-ES" sz="1750" i="0" dirty="0">
                <a:effectLst/>
              </a:rPr>
              <a:t>”.</a:t>
            </a:r>
            <a:endParaRPr lang="es-ES" sz="1750" dirty="0"/>
          </a:p>
          <a:p>
            <a:endParaRPr lang="es-ES" sz="1750" dirty="0"/>
          </a:p>
          <a:p>
            <a:endParaRPr lang="es-ES" sz="1750" dirty="0"/>
          </a:p>
          <a:p>
            <a:r>
              <a:rPr lang="es-ES" sz="1750" dirty="0">
                <a:solidFill>
                  <a:schemeClr val="bg1">
                    <a:lumMod val="50000"/>
                  </a:schemeClr>
                </a:solidFill>
              </a:rPr>
              <a:t>¿Qué es “otra reparación apropiada”?</a:t>
            </a:r>
          </a:p>
        </p:txBody>
      </p:sp>
      <p:cxnSp>
        <p:nvCxnSpPr>
          <p:cNvPr id="7" name="Conector recto 6">
            <a:extLst>
              <a:ext uri="{FF2B5EF4-FFF2-40B4-BE49-F238E27FC236}">
                <a16:creationId xmlns="" xmlns:a16="http://schemas.microsoft.com/office/drawing/2014/main" id="{A0CC9E5B-DA0D-D99A-9648-57C4135DBBCD}"/>
              </a:ext>
            </a:extLst>
          </p:cNvPr>
          <p:cNvCxnSpPr/>
          <p:nvPr/>
        </p:nvCxnSpPr>
        <p:spPr>
          <a:xfrm>
            <a:off x="8036503" y="1143178"/>
            <a:ext cx="0" cy="5284659"/>
          </a:xfrm>
          <a:prstGeom prst="line">
            <a:avLst/>
          </a:prstGeom>
        </p:spPr>
        <p:style>
          <a:lnRef idx="1">
            <a:schemeClr val="accent1"/>
          </a:lnRef>
          <a:fillRef idx="0">
            <a:schemeClr val="accent1"/>
          </a:fillRef>
          <a:effectRef idx="0">
            <a:schemeClr val="accent1"/>
          </a:effectRef>
          <a:fontRef idx="minor">
            <a:schemeClr val="tx1"/>
          </a:fontRef>
        </p:style>
      </p:cxnSp>
      <p:sp>
        <p:nvSpPr>
          <p:cNvPr id="5" name="Signe de multiplicació 4">
            <a:extLst>
              <a:ext uri="{FF2B5EF4-FFF2-40B4-BE49-F238E27FC236}">
                <a16:creationId xmlns="" xmlns:a16="http://schemas.microsoft.com/office/drawing/2014/main" id="{3D3FA2D7-A3A9-9738-5F43-7B7DFA4EBFFE}"/>
              </a:ext>
            </a:extLst>
          </p:cNvPr>
          <p:cNvSpPr/>
          <p:nvPr/>
        </p:nvSpPr>
        <p:spPr>
          <a:xfrm>
            <a:off x="9634643" y="3429000"/>
            <a:ext cx="914400" cy="914400"/>
          </a:xfrm>
          <a:prstGeom prst="mathMultiply">
            <a:avLst/>
          </a:prstGeom>
          <a:solidFill>
            <a:srgbClr val="C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ca-ES"/>
          </a:p>
        </p:txBody>
      </p:sp>
    </p:spTree>
    <p:extLst>
      <p:ext uri="{BB962C8B-B14F-4D97-AF65-F5344CB8AC3E}">
        <p14:creationId xmlns:p14="http://schemas.microsoft.com/office/powerpoint/2010/main" val="3425449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29B7E511-EFE8-15B3-7188-E11F4A9864AE}"/>
              </a:ext>
            </a:extLst>
          </p:cNvPr>
          <p:cNvSpPr txBox="1"/>
          <p:nvPr/>
        </p:nvSpPr>
        <p:spPr>
          <a:xfrm>
            <a:off x="851647" y="1003768"/>
            <a:ext cx="10488706" cy="5401479"/>
          </a:xfrm>
          <a:prstGeom prst="rect">
            <a:avLst/>
          </a:prstGeom>
          <a:noFill/>
        </p:spPr>
        <p:txBody>
          <a:bodyPr wrap="square">
            <a:spAutoFit/>
          </a:bodyPr>
          <a:lstStyle/>
          <a:p>
            <a:pPr algn="l"/>
            <a:r>
              <a:rPr lang="es-ES" sz="2300" b="1" i="0">
                <a:solidFill>
                  <a:srgbClr val="333333"/>
                </a:solidFill>
                <a:effectLst/>
              </a:rPr>
              <a:t>Art. 12. Indemnización por fin de Servicios y Otras Medidas de Protección de los Ingresos</a:t>
            </a:r>
          </a:p>
          <a:p>
            <a:pPr algn="l"/>
            <a:endParaRPr lang="es-ES" sz="2300" b="0" i="0">
              <a:solidFill>
                <a:srgbClr val="333333"/>
              </a:solidFill>
              <a:effectLst/>
            </a:endParaRPr>
          </a:p>
          <a:p>
            <a:pPr algn="l"/>
            <a:r>
              <a:rPr lang="es-ES" sz="2300" b="0" i="0">
                <a:solidFill>
                  <a:srgbClr val="333333"/>
                </a:solidFill>
                <a:effectLst/>
              </a:rPr>
              <a:t>1. De conformidad con la legislación y la práctica nacionales, todo trabajador cuya relación de trabajo se haya dado por terminada tendrá derecho:</a:t>
            </a:r>
          </a:p>
          <a:p>
            <a:pPr algn="l"/>
            <a:endParaRPr lang="es-ES" sz="2300" b="0" i="0">
              <a:solidFill>
                <a:srgbClr val="333333"/>
              </a:solidFill>
              <a:effectLst/>
            </a:endParaRPr>
          </a:p>
          <a:p>
            <a:pPr marL="742950" lvl="1" indent="-285750" algn="l">
              <a:buFont typeface="+mj-lt"/>
              <a:buAutoNum type="arabicPeriod"/>
            </a:pPr>
            <a:r>
              <a:rPr lang="es-ES" sz="2300" b="0" i="0">
                <a:solidFill>
                  <a:srgbClr val="333333"/>
                </a:solidFill>
                <a:effectLst/>
              </a:rPr>
              <a:t>(a) a una indemnización por fin de servicios o a otras prestaciones análogas, cuya cuantía se fijará en función, entre otras cosas, del tiempo de servicios y del monto del salario, pagaderas directamente por el empleador o por un fondo constituido mediante cotizaciones de los empleadores; o</a:t>
            </a:r>
          </a:p>
          <a:p>
            <a:pPr marL="742950" lvl="1" indent="-285750" algn="l">
              <a:buFont typeface="+mj-lt"/>
              <a:buAutoNum type="arabicPeriod"/>
            </a:pPr>
            <a:r>
              <a:rPr lang="es-ES" sz="2300" b="0" i="0">
                <a:solidFill>
                  <a:srgbClr val="333333"/>
                </a:solidFill>
                <a:effectLst/>
              </a:rPr>
              <a:t>(b) a prestaciones del seguro de desempleo, de un régimen de asistencia a los desempleados o de otras formas de seguridad social, tales como las prestaciones de vejez o de invalidez, bajo las condiciones normales a que están sujetas dichas prestaciones; o</a:t>
            </a:r>
          </a:p>
          <a:p>
            <a:pPr marL="742950" lvl="1" indent="-285750" algn="l">
              <a:buFont typeface="+mj-lt"/>
              <a:buAutoNum type="arabicPeriod"/>
            </a:pPr>
            <a:r>
              <a:rPr lang="es-ES" sz="2300" b="0" i="0">
                <a:solidFill>
                  <a:srgbClr val="333333"/>
                </a:solidFill>
                <a:effectLst/>
              </a:rPr>
              <a:t>(c) a una combinación de tales indemnizaciones o prestaciones.</a:t>
            </a:r>
          </a:p>
        </p:txBody>
      </p:sp>
      <p:sp>
        <p:nvSpPr>
          <p:cNvPr id="4" name="CuadroTexto 3">
            <a:extLst>
              <a:ext uri="{FF2B5EF4-FFF2-40B4-BE49-F238E27FC236}">
                <a16:creationId xmlns="" xmlns:a16="http://schemas.microsoft.com/office/drawing/2014/main" id="{5B7AE29F-D905-22B4-CF94-6AF02ABE48E3}"/>
              </a:ext>
            </a:extLst>
          </p:cNvPr>
          <p:cNvSpPr txBox="1"/>
          <p:nvPr/>
        </p:nvSpPr>
        <p:spPr>
          <a:xfrm>
            <a:off x="385482" y="237600"/>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Tree>
    <p:extLst>
      <p:ext uri="{BB962C8B-B14F-4D97-AF65-F5344CB8AC3E}">
        <p14:creationId xmlns:p14="http://schemas.microsoft.com/office/powerpoint/2010/main" val="300377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63D7BB3B-97E5-ADC0-12E1-E37EC85AE64D}"/>
              </a:ext>
            </a:extLst>
          </p:cNvPr>
          <p:cNvSpPr txBox="1"/>
          <p:nvPr/>
        </p:nvSpPr>
        <p:spPr>
          <a:xfrm>
            <a:off x="945776" y="1013919"/>
            <a:ext cx="10300448" cy="5632311"/>
          </a:xfrm>
          <a:prstGeom prst="rect">
            <a:avLst/>
          </a:prstGeom>
          <a:noFill/>
        </p:spPr>
        <p:txBody>
          <a:bodyPr wrap="square">
            <a:spAutoFit/>
          </a:bodyPr>
          <a:lstStyle/>
          <a:p>
            <a:r>
              <a:rPr lang="es-ES"/>
              <a:t>(ap. 262) </a:t>
            </a:r>
          </a:p>
          <a:p>
            <a:endParaRPr lang="es-ES"/>
          </a:p>
          <a:p>
            <a:r>
              <a:rPr lang="es-ES"/>
              <a:t>“La indemnización por fin de servicios [</a:t>
            </a:r>
            <a:r>
              <a:rPr lang="es-ES" i="1"/>
              <a:t>ex</a:t>
            </a:r>
            <a:r>
              <a:rPr lang="es-ES"/>
              <a:t> art. 12], que es una de las formas de protección de los ingresos, </a:t>
            </a:r>
            <a:r>
              <a:rPr lang="es-ES" b="1"/>
              <a:t>debe distinguirse </a:t>
            </a:r>
            <a:r>
              <a:rPr lang="es-ES"/>
              <a:t>tanto de la de indemnización por terminación injustificada, cuando no se considere posible, dadas las circunstancias, anular la terminación y eventualmente ordenar o proponer la readmisión del trabajador (artículo 10) como de la indemnización compensatoria en lugar del preaviso (artículo 11). </a:t>
            </a:r>
          </a:p>
          <a:p>
            <a:endParaRPr lang="es-ES"/>
          </a:p>
          <a:p>
            <a:r>
              <a:rPr lang="es-ES"/>
              <a:t>Estas tres indemnizaciones varían en función de los criterios que se tengan en cuenta para determinar su cuantía: </a:t>
            </a:r>
          </a:p>
          <a:p>
            <a:endParaRPr lang="es-ES"/>
          </a:p>
          <a:p>
            <a:pPr lvl="1"/>
            <a:r>
              <a:rPr lang="es-ES"/>
              <a:t>en el caso del artículo 10, cuando el organismo competente ordena la indemnización, debe ordenar también que sea adecuada; </a:t>
            </a:r>
          </a:p>
          <a:p>
            <a:pPr lvl="1"/>
            <a:endParaRPr lang="es-ES"/>
          </a:p>
          <a:p>
            <a:pPr lvl="1"/>
            <a:r>
              <a:rPr lang="es-ES"/>
              <a:t>en el caso del artículo 11, la indemnización debe ser de tal naturaleza que compense el hecho de que el trabajador no haya sido informado con antelación de la decisión del empleador, en un plazo de preaviso razonable; </a:t>
            </a:r>
          </a:p>
          <a:p>
            <a:pPr lvl="1"/>
            <a:endParaRPr lang="es-ES"/>
          </a:p>
          <a:p>
            <a:pPr lvl="1"/>
            <a:r>
              <a:rPr lang="es-ES"/>
              <a:t>la cuantía de la indemnización prevista en el artículo 12 debe calcularse según los criterios previstos en la legislación y en la práctica nacionales, pero en cualquier caso en función, entre otros criterios, del tiempo de servicios y del monto del salario”</a:t>
            </a:r>
          </a:p>
        </p:txBody>
      </p:sp>
      <p:sp>
        <p:nvSpPr>
          <p:cNvPr id="5" name="CuadroTexto 4">
            <a:extLst>
              <a:ext uri="{FF2B5EF4-FFF2-40B4-BE49-F238E27FC236}">
                <a16:creationId xmlns="" xmlns:a16="http://schemas.microsoft.com/office/drawing/2014/main" id="{31B9313C-C303-ADD4-4E07-5DB897810D83}"/>
              </a:ext>
            </a:extLst>
          </p:cNvPr>
          <p:cNvSpPr txBox="1"/>
          <p:nvPr/>
        </p:nvSpPr>
        <p:spPr>
          <a:xfrm>
            <a:off x="627530" y="211770"/>
            <a:ext cx="10524564" cy="646331"/>
          </a:xfrm>
          <a:prstGeom prst="rect">
            <a:avLst/>
          </a:prstGeom>
          <a:noFill/>
        </p:spPr>
        <p:txBody>
          <a:bodyPr wrap="square">
            <a:spAutoFit/>
          </a:bodyPr>
          <a:lstStyle/>
          <a:p>
            <a:r>
              <a:rPr lang="es-ES" b="1" i="0">
                <a:solidFill>
                  <a:srgbClr val="4C4C4C"/>
                </a:solidFill>
                <a:effectLst/>
              </a:rPr>
              <a:t>Informe de la Comisión de expertos en la aplicación de los Convenios y Recomendaciones de la OIT, presentado a la 82ª reunión de la Conferencia Internacional del Trabajo de la OIT – </a:t>
            </a:r>
            <a:r>
              <a:rPr lang="es-ES" b="1" i="0" u="none" strike="noStrike">
                <a:solidFill>
                  <a:srgbClr val="3578BA"/>
                </a:solidFill>
                <a:effectLst/>
                <a:hlinkClick r:id="rId2"/>
              </a:rPr>
              <a:t>Informe III, 4B</a:t>
            </a:r>
            <a:r>
              <a:rPr lang="es-ES" b="1" i="0">
                <a:solidFill>
                  <a:srgbClr val="4C4C4C"/>
                </a:solidFill>
                <a:effectLst/>
              </a:rPr>
              <a:t> -, en 1995</a:t>
            </a:r>
            <a:endParaRPr lang="es-ES" b="1"/>
          </a:p>
        </p:txBody>
      </p:sp>
    </p:spTree>
    <p:extLst>
      <p:ext uri="{BB962C8B-B14F-4D97-AF65-F5344CB8AC3E}">
        <p14:creationId xmlns:p14="http://schemas.microsoft.com/office/powerpoint/2010/main" val="124340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83ECF6CA-CEBC-CE49-475A-01200DFB8995}"/>
              </a:ext>
            </a:extLst>
          </p:cNvPr>
          <p:cNvSpPr txBox="1"/>
          <p:nvPr/>
        </p:nvSpPr>
        <p:spPr>
          <a:xfrm>
            <a:off x="1822076" y="3136612"/>
            <a:ext cx="8547848" cy="584775"/>
          </a:xfrm>
          <a:prstGeom prst="rect">
            <a:avLst/>
          </a:prstGeom>
          <a:noFill/>
        </p:spPr>
        <p:txBody>
          <a:bodyPr wrap="square" rtlCol="0">
            <a:spAutoFit/>
          </a:bodyPr>
          <a:lstStyle/>
          <a:p>
            <a:pPr algn="ctr"/>
            <a:r>
              <a:rPr lang="es-ES" sz="3200" b="1">
                <a:solidFill>
                  <a:srgbClr val="002060"/>
                </a:solidFill>
                <a:cs typeface="Arial"/>
              </a:rPr>
              <a:t>Resoluciones CEDS</a:t>
            </a:r>
          </a:p>
        </p:txBody>
      </p:sp>
    </p:spTree>
    <p:extLst>
      <p:ext uri="{BB962C8B-B14F-4D97-AF65-F5344CB8AC3E}">
        <p14:creationId xmlns:p14="http://schemas.microsoft.com/office/powerpoint/2010/main" val="3392893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 xmlns:a16="http://schemas.microsoft.com/office/drawing/2014/main" id="{AA9A9D2E-26A3-864F-4889-84480F557F5D}"/>
            </a:ext>
          </a:extLst>
        </p:cNvPr>
        <p:cNvGrpSpPr/>
        <p:nvPr/>
      </p:nvGrpSpPr>
      <p:grpSpPr>
        <a:xfrm>
          <a:off x="0" y="0"/>
          <a:ext cx="0" cy="0"/>
          <a:chOff x="0" y="0"/>
          <a:chExt cx="0" cy="0"/>
        </a:xfrm>
      </p:grpSpPr>
      <p:sp>
        <p:nvSpPr>
          <p:cNvPr id="3" name="Rectangle 2">
            <a:extLst>
              <a:ext uri="{FF2B5EF4-FFF2-40B4-BE49-F238E27FC236}">
                <a16:creationId xmlns="" xmlns:a16="http://schemas.microsoft.com/office/drawing/2014/main" id="{F790D5C1-90DB-0511-4F9B-06E1C5788FD9}"/>
              </a:ext>
            </a:extLst>
          </p:cNvPr>
          <p:cNvSpPr/>
          <p:nvPr/>
        </p:nvSpPr>
        <p:spPr>
          <a:xfrm>
            <a:off x="646893" y="945533"/>
            <a:ext cx="10956843" cy="1200329"/>
          </a:xfrm>
          <a:prstGeom prst="rect">
            <a:avLst/>
          </a:prstGeom>
        </p:spPr>
        <p:txBody>
          <a:bodyPr wrap="square">
            <a:spAutoFit/>
          </a:bodyPr>
          <a:lstStyle/>
          <a:p>
            <a:r>
              <a:rPr lang="es-ES" sz="2400" b="1" dirty="0">
                <a:solidFill>
                  <a:srgbClr val="4C4C4C"/>
                </a:solidFill>
              </a:rPr>
              <a:t>STS\C-A 29 de noviembre 2023 </a:t>
            </a:r>
            <a:r>
              <a:rPr lang="es-ES" sz="2400" dirty="0">
                <a:solidFill>
                  <a:srgbClr val="4C4C4C"/>
                </a:solidFill>
              </a:rPr>
              <a:t>(</a:t>
            </a:r>
            <a:r>
              <a:rPr lang="es-ES" sz="2400" dirty="0">
                <a:solidFill>
                  <a:srgbClr val="3578BA"/>
                </a:solidFill>
                <a:hlinkClick r:id="rId2"/>
              </a:rPr>
              <a:t>rec. 85/2023</a:t>
            </a:r>
            <a:r>
              <a:rPr lang="es-ES" sz="2400" dirty="0">
                <a:solidFill>
                  <a:srgbClr val="4C4C4C"/>
                </a:solidFill>
              </a:rPr>
              <a:t>) ha ratificado el valor vinculante de los pronunciamientos de órganos de supervisión de tratados (en este caso, a propósito del Dictamen del Comité sobre los Derechos de las Personas con Discapacidad).</a:t>
            </a:r>
            <a:endParaRPr lang="ca-ES" sz="2400" dirty="0"/>
          </a:p>
        </p:txBody>
      </p:sp>
      <p:sp>
        <p:nvSpPr>
          <p:cNvPr id="5" name="CuadroTexto 4">
            <a:extLst>
              <a:ext uri="{FF2B5EF4-FFF2-40B4-BE49-F238E27FC236}">
                <a16:creationId xmlns="" xmlns:a16="http://schemas.microsoft.com/office/drawing/2014/main" id="{2D733556-89C5-42BA-EFB0-16C355CB9E9C}"/>
              </a:ext>
            </a:extLst>
          </p:cNvPr>
          <p:cNvSpPr txBox="1"/>
          <p:nvPr/>
        </p:nvSpPr>
        <p:spPr>
          <a:xfrm>
            <a:off x="646893" y="2399302"/>
            <a:ext cx="11148868" cy="3293209"/>
          </a:xfrm>
          <a:prstGeom prst="rect">
            <a:avLst/>
          </a:prstGeom>
          <a:noFill/>
        </p:spPr>
        <p:txBody>
          <a:bodyPr wrap="square">
            <a:spAutoFit/>
          </a:bodyPr>
          <a:lstStyle/>
          <a:p>
            <a:r>
              <a:rPr lang="es-ES" sz="2400" b="1" dirty="0">
                <a:hlinkClick r:id="rId3"/>
              </a:rPr>
              <a:t>STC 61/2024</a:t>
            </a:r>
            <a:r>
              <a:rPr lang="es-ES" sz="2400" dirty="0"/>
              <a:t> (p. 55789 y </a:t>
            </a:r>
            <a:r>
              <a:rPr lang="es-ES" sz="2400"/>
              <a:t>55790) + </a:t>
            </a:r>
            <a:r>
              <a:rPr lang="es-ES" sz="2400" b="1" i="0" u="none" strike="noStrike">
                <a:solidFill>
                  <a:srgbClr val="3578BA"/>
                </a:solidFill>
                <a:effectLst/>
                <a:hlinkClick r:id="rId4"/>
              </a:rPr>
              <a:t>STC 116/2006</a:t>
            </a:r>
            <a:r>
              <a:rPr lang="es-ES" sz="2400" b="0" i="0">
                <a:solidFill>
                  <a:srgbClr val="4C4C4C"/>
                </a:solidFill>
                <a:effectLst/>
              </a:rPr>
              <a:t>;</a:t>
            </a:r>
          </a:p>
          <a:p>
            <a:endParaRPr lang="es-ES" sz="2400" dirty="0"/>
          </a:p>
          <a:p>
            <a:pPr lvl="1"/>
            <a:r>
              <a:rPr lang="es-ES" sz="2000" dirty="0">
                <a:effectLst/>
              </a:rPr>
              <a:t>"No obstante, conviene referirse también al argumento sostenido por la Audiencia Nacional acerca de que los dictámenes emitidos por los comités de la ONU no constituyen títulos ejecutivos que generen automáticamente el derecho a una indemnización, para afirmar que </a:t>
            </a:r>
            <a:r>
              <a:rPr lang="es-ES" sz="2000" b="1" dirty="0">
                <a:effectLst/>
              </a:rPr>
              <a:t>no puede deducirse de esa constatación</a:t>
            </a:r>
            <a:r>
              <a:rPr lang="es-ES" sz="2000" dirty="0">
                <a:effectLst/>
              </a:rPr>
              <a:t>, y no lo hace la Audiencia Nacional, </a:t>
            </a:r>
            <a:r>
              <a:rPr lang="es-ES" sz="2000" b="1" dirty="0">
                <a:effectLst/>
              </a:rPr>
              <a:t>una ausencia de obligación estatal de cumplimiento de los tratados de derechos humanos ratificados e incorporados al ordenamiento español, obligación esta derivada de una correcta intelección del art. 96.1 CE. Este compromiso de cumplimiento lleva aparejada la exigencia de respeto a los mecanismos internacionales de garantía de tratados cuando exista </a:t>
            </a:r>
            <a:r>
              <a:rPr lang="es-ES" sz="2000" dirty="0">
                <a:effectLst/>
              </a:rPr>
              <a:t>(…), </a:t>
            </a:r>
            <a:r>
              <a:rPr lang="es-ES" sz="2000" b="1" dirty="0">
                <a:effectLst/>
              </a:rPr>
              <a:t>una voluntad estatal expresa de sumisión a dichos mecanismos</a:t>
            </a:r>
            <a:r>
              <a:rPr lang="es-ES" sz="2000" dirty="0">
                <a:effectLst/>
              </a:rPr>
              <a:t>"</a:t>
            </a:r>
          </a:p>
        </p:txBody>
      </p:sp>
      <p:sp>
        <p:nvSpPr>
          <p:cNvPr id="4" name="CuadroTexto 3">
            <a:extLst>
              <a:ext uri="{FF2B5EF4-FFF2-40B4-BE49-F238E27FC236}">
                <a16:creationId xmlns="" xmlns:a16="http://schemas.microsoft.com/office/drawing/2014/main" id="{3431E60D-7905-CF18-5C67-43710076C654}"/>
              </a:ext>
            </a:extLst>
          </p:cNvPr>
          <p:cNvSpPr txBox="1"/>
          <p:nvPr/>
        </p:nvSpPr>
        <p:spPr>
          <a:xfrm>
            <a:off x="242047" y="230428"/>
            <a:ext cx="9879106" cy="461665"/>
          </a:xfrm>
          <a:prstGeom prst="rect">
            <a:avLst/>
          </a:prstGeom>
          <a:noFill/>
        </p:spPr>
        <p:txBody>
          <a:bodyPr wrap="square">
            <a:spAutoFit/>
          </a:bodyPr>
          <a:lstStyle/>
          <a:p>
            <a:r>
              <a:rPr lang="es-ES" sz="2400" b="1">
                <a:solidFill>
                  <a:srgbClr val="318AFF"/>
                </a:solidFill>
                <a:cs typeface="Arial"/>
              </a:rPr>
              <a:t>Despido: efecto vinculante resoluciones CEDS</a:t>
            </a:r>
          </a:p>
        </p:txBody>
      </p:sp>
      <p:sp>
        <p:nvSpPr>
          <p:cNvPr id="6" name="CuadroTexto 5">
            <a:extLst>
              <a:ext uri="{FF2B5EF4-FFF2-40B4-BE49-F238E27FC236}">
                <a16:creationId xmlns="" xmlns:a16="http://schemas.microsoft.com/office/drawing/2014/main" id="{E5DDA51D-71AD-C5E6-49D6-3FD8515E8AC5}"/>
              </a:ext>
            </a:extLst>
          </p:cNvPr>
          <p:cNvSpPr txBox="1"/>
          <p:nvPr/>
        </p:nvSpPr>
        <p:spPr>
          <a:xfrm>
            <a:off x="646893" y="6032358"/>
            <a:ext cx="6096000" cy="461665"/>
          </a:xfrm>
          <a:prstGeom prst="rect">
            <a:avLst/>
          </a:prstGeom>
          <a:noFill/>
        </p:spPr>
        <p:txBody>
          <a:bodyPr wrap="square">
            <a:spAutoFit/>
          </a:bodyPr>
          <a:lstStyle/>
          <a:p>
            <a:r>
              <a:rPr lang="es-ES" sz="2400"/>
              <a:t>+ </a:t>
            </a:r>
            <a:r>
              <a:rPr lang="es-ES" sz="2400" b="1" i="0" u="none" strike="noStrike">
                <a:solidFill>
                  <a:srgbClr val="3578BA"/>
                </a:solidFill>
                <a:effectLst/>
                <a:hlinkClick r:id="rId5"/>
              </a:rPr>
              <a:t>Dictamen Consejo de Estado 8 de julio 2021</a:t>
            </a:r>
            <a:endParaRPr lang="es-ES" sz="2400" b="1" dirty="0"/>
          </a:p>
        </p:txBody>
      </p:sp>
    </p:spTree>
    <p:extLst>
      <p:ext uri="{BB962C8B-B14F-4D97-AF65-F5344CB8AC3E}">
        <p14:creationId xmlns:p14="http://schemas.microsoft.com/office/powerpoint/2010/main" val="1290515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 xmlns:a16="http://schemas.microsoft.com/office/drawing/2014/main" id="{878A76E7-9EAB-63D5-A628-3C270578B8D6}"/>
              </a:ext>
            </a:extLst>
          </p:cNvPr>
          <p:cNvSpPr txBox="1"/>
          <p:nvPr/>
        </p:nvSpPr>
        <p:spPr>
          <a:xfrm>
            <a:off x="367553" y="138203"/>
            <a:ext cx="9161930" cy="461665"/>
          </a:xfrm>
          <a:prstGeom prst="rect">
            <a:avLst/>
          </a:prstGeom>
          <a:noFill/>
        </p:spPr>
        <p:txBody>
          <a:bodyPr wrap="square">
            <a:spAutoFit/>
          </a:bodyPr>
          <a:lstStyle/>
          <a:p>
            <a:r>
              <a:rPr lang="es-ES" sz="2400" b="1">
                <a:solidFill>
                  <a:srgbClr val="318AFF"/>
                </a:solidFill>
                <a:cs typeface="Arial"/>
              </a:rPr>
              <a:t>Despido: indemnización complementaria a la legal tasada </a:t>
            </a:r>
          </a:p>
        </p:txBody>
      </p:sp>
      <p:sp>
        <p:nvSpPr>
          <p:cNvPr id="6" name="CuadroTexto 5">
            <a:extLst>
              <a:ext uri="{FF2B5EF4-FFF2-40B4-BE49-F238E27FC236}">
                <a16:creationId xmlns="" xmlns:a16="http://schemas.microsoft.com/office/drawing/2014/main" id="{CED22E2B-2313-571A-7558-6EBAD3BDB392}"/>
              </a:ext>
            </a:extLst>
          </p:cNvPr>
          <p:cNvSpPr txBox="1"/>
          <p:nvPr/>
        </p:nvSpPr>
        <p:spPr>
          <a:xfrm>
            <a:off x="887506" y="4275346"/>
            <a:ext cx="9995647" cy="707886"/>
          </a:xfrm>
          <a:prstGeom prst="rect">
            <a:avLst/>
          </a:prstGeom>
          <a:noFill/>
        </p:spPr>
        <p:txBody>
          <a:bodyPr wrap="square">
            <a:spAutoFit/>
          </a:bodyPr>
          <a:lstStyle/>
          <a:p>
            <a:r>
              <a:rPr lang="es-ES" sz="2000" b="1"/>
              <a:t>Conclusiones CEDS 2023 (20/3/2024) con respecto a los artículos de la CSE relacionados con los niños, la familia y los inmigrantes</a:t>
            </a:r>
          </a:p>
        </p:txBody>
      </p:sp>
      <p:sp>
        <p:nvSpPr>
          <p:cNvPr id="7" name="CuadroTexto 6">
            <a:extLst>
              <a:ext uri="{FF2B5EF4-FFF2-40B4-BE49-F238E27FC236}">
                <a16:creationId xmlns="" xmlns:a16="http://schemas.microsoft.com/office/drawing/2014/main" id="{B8958737-9F98-413F-FC6A-DBFFAB2C7CA7}"/>
              </a:ext>
            </a:extLst>
          </p:cNvPr>
          <p:cNvSpPr txBox="1"/>
          <p:nvPr/>
        </p:nvSpPr>
        <p:spPr>
          <a:xfrm>
            <a:off x="2017059" y="4983232"/>
            <a:ext cx="9439835" cy="1323439"/>
          </a:xfrm>
          <a:prstGeom prst="rect">
            <a:avLst/>
          </a:prstGeom>
          <a:noFill/>
        </p:spPr>
        <p:txBody>
          <a:bodyPr wrap="square">
            <a:spAutoFit/>
          </a:bodyPr>
          <a:lstStyle/>
          <a:p>
            <a:r>
              <a:rPr lang="es-ES" sz="2000"/>
              <a:t>«incluso si la reincorporación es la regla general, en casos donde la reincorporación resulta imposible, el juez no puede otorgar una compensación que sea adecuada y compense todo el daño sufrido, dado que se establece un límite máximo en la compensación».</a:t>
            </a:r>
          </a:p>
        </p:txBody>
      </p:sp>
      <p:sp>
        <p:nvSpPr>
          <p:cNvPr id="2" name="CuadroTexto 1">
            <a:extLst>
              <a:ext uri="{FF2B5EF4-FFF2-40B4-BE49-F238E27FC236}">
                <a16:creationId xmlns="" xmlns:a16="http://schemas.microsoft.com/office/drawing/2014/main" id="{E5FBCAEC-8E9A-C2F3-0B99-BA7397698F9F}"/>
              </a:ext>
            </a:extLst>
          </p:cNvPr>
          <p:cNvSpPr txBox="1"/>
          <p:nvPr/>
        </p:nvSpPr>
        <p:spPr>
          <a:xfrm>
            <a:off x="887506" y="756544"/>
            <a:ext cx="10364274" cy="400110"/>
          </a:xfrm>
          <a:prstGeom prst="rect">
            <a:avLst/>
          </a:prstGeom>
          <a:noFill/>
        </p:spPr>
        <p:txBody>
          <a:bodyPr wrap="square">
            <a:spAutoFit/>
          </a:bodyPr>
          <a:lstStyle/>
          <a:p>
            <a:r>
              <a:rPr lang="en-US" sz="2000" b="1" dirty="0" err="1"/>
              <a:t>Decisión</a:t>
            </a:r>
            <a:r>
              <a:rPr lang="en-US" sz="2000" b="1" dirty="0"/>
              <a:t> 8 de </a:t>
            </a:r>
            <a:r>
              <a:rPr lang="en-US" sz="2000" b="1" dirty="0" err="1"/>
              <a:t>septiembre</a:t>
            </a:r>
            <a:r>
              <a:rPr lang="en-US" sz="2000" b="1" dirty="0"/>
              <a:t> 2016 </a:t>
            </a:r>
            <a:r>
              <a:rPr lang="en-US" sz="2000" dirty="0"/>
              <a:t>(</a:t>
            </a:r>
            <a:r>
              <a:rPr lang="en-US" sz="2000" dirty="0" err="1"/>
              <a:t>núm</a:t>
            </a:r>
            <a:r>
              <a:rPr lang="en-US" sz="2000" dirty="0"/>
              <a:t>. 106/2014), </a:t>
            </a:r>
            <a:r>
              <a:rPr lang="en-US" sz="2000" i="1" dirty="0"/>
              <a:t>Finnish Society of Social Rights v. Finland</a:t>
            </a:r>
            <a:endParaRPr lang="es-ES" sz="2000" i="1" dirty="0"/>
          </a:p>
        </p:txBody>
      </p:sp>
      <p:sp>
        <p:nvSpPr>
          <p:cNvPr id="4" name="CuadroTexto 3">
            <a:extLst>
              <a:ext uri="{FF2B5EF4-FFF2-40B4-BE49-F238E27FC236}">
                <a16:creationId xmlns="" xmlns:a16="http://schemas.microsoft.com/office/drawing/2014/main" id="{A38F184E-8BFD-0F90-AEEB-A7BBA6235DB1}"/>
              </a:ext>
            </a:extLst>
          </p:cNvPr>
          <p:cNvSpPr txBox="1"/>
          <p:nvPr/>
        </p:nvSpPr>
        <p:spPr>
          <a:xfrm>
            <a:off x="887506" y="1313330"/>
            <a:ext cx="9511554" cy="707886"/>
          </a:xfrm>
          <a:prstGeom prst="rect">
            <a:avLst/>
          </a:prstGeom>
          <a:noFill/>
        </p:spPr>
        <p:txBody>
          <a:bodyPr wrap="square">
            <a:spAutoFit/>
          </a:bodyPr>
          <a:lstStyle/>
          <a:p>
            <a:r>
              <a:rPr lang="es-ES" sz="2000" b="1" dirty="0"/>
              <a:t>Decisión 11 de septiembre 2019 </a:t>
            </a:r>
            <a:r>
              <a:rPr lang="es-ES" sz="2000" dirty="0"/>
              <a:t>(núm. 158/2017),</a:t>
            </a:r>
            <a:r>
              <a:rPr lang="es-ES" sz="2000" i="1" dirty="0"/>
              <a:t> </a:t>
            </a:r>
            <a:r>
              <a:rPr lang="es-ES" sz="2000" i="1" dirty="0" err="1"/>
              <a:t>Confederazione</a:t>
            </a:r>
            <a:r>
              <a:rPr lang="es-ES" sz="2000" i="1" dirty="0"/>
              <a:t> </a:t>
            </a:r>
            <a:r>
              <a:rPr lang="es-ES" sz="2000" i="1" dirty="0" err="1"/>
              <a:t>Generale</a:t>
            </a:r>
            <a:r>
              <a:rPr lang="es-ES" sz="2000" i="1" dirty="0"/>
              <a:t> Italiana del </a:t>
            </a:r>
            <a:r>
              <a:rPr lang="es-ES" sz="2000" i="1" dirty="0" err="1"/>
              <a:t>Lavoro</a:t>
            </a:r>
            <a:r>
              <a:rPr lang="es-ES" sz="2000" i="1" dirty="0"/>
              <a:t> (CGIL) v. Italia</a:t>
            </a:r>
            <a:r>
              <a:rPr lang="es-ES" sz="2000" dirty="0"/>
              <a:t>; </a:t>
            </a:r>
            <a:endParaRPr lang="es-ES" sz="2000" i="1" dirty="0"/>
          </a:p>
        </p:txBody>
      </p:sp>
      <p:sp>
        <p:nvSpPr>
          <p:cNvPr id="5" name="CuadroTexto 4">
            <a:extLst>
              <a:ext uri="{FF2B5EF4-FFF2-40B4-BE49-F238E27FC236}">
                <a16:creationId xmlns="" xmlns:a16="http://schemas.microsoft.com/office/drawing/2014/main" id="{0D5451E0-DAD2-1633-46E3-743033333CFF}"/>
              </a:ext>
            </a:extLst>
          </p:cNvPr>
          <p:cNvSpPr txBox="1"/>
          <p:nvPr/>
        </p:nvSpPr>
        <p:spPr>
          <a:xfrm>
            <a:off x="877465" y="2909976"/>
            <a:ext cx="9995647" cy="400110"/>
          </a:xfrm>
          <a:prstGeom prst="rect">
            <a:avLst/>
          </a:prstGeom>
          <a:noFill/>
        </p:spPr>
        <p:txBody>
          <a:bodyPr wrap="square">
            <a:spAutoFit/>
          </a:bodyPr>
          <a:lstStyle/>
          <a:p>
            <a:r>
              <a:rPr lang="fr-FR" sz="2000" b="1" dirty="0" err="1"/>
              <a:t>Decisión</a:t>
            </a:r>
            <a:r>
              <a:rPr lang="fr-FR" sz="2000" b="1" dirty="0"/>
              <a:t> 5 de </a:t>
            </a:r>
            <a:r>
              <a:rPr lang="fr-FR" sz="2000" b="1" dirty="0" err="1"/>
              <a:t>julio</a:t>
            </a:r>
            <a:r>
              <a:rPr lang="fr-FR" sz="2000" b="1" dirty="0"/>
              <a:t> 2022 </a:t>
            </a:r>
            <a:r>
              <a:rPr lang="fr-FR" sz="2000" dirty="0"/>
              <a:t>(</a:t>
            </a:r>
            <a:r>
              <a:rPr lang="fr-FR" sz="2000" dirty="0" err="1"/>
              <a:t>núm</a:t>
            </a:r>
            <a:r>
              <a:rPr lang="fr-FR" sz="2000" dirty="0"/>
              <a:t>. 175/19), </a:t>
            </a:r>
            <a:r>
              <a:rPr lang="fr-FR" sz="2000" i="1" dirty="0"/>
              <a:t>Syndicat CFDT de la métallurgie de la Meuse v. France</a:t>
            </a:r>
            <a:r>
              <a:rPr lang="fr-FR" sz="2000" dirty="0"/>
              <a:t>. </a:t>
            </a:r>
            <a:endParaRPr lang="es-ES" sz="2000" dirty="0"/>
          </a:p>
        </p:txBody>
      </p:sp>
      <p:sp>
        <p:nvSpPr>
          <p:cNvPr id="8" name="CuadroTexto 7">
            <a:extLst>
              <a:ext uri="{FF2B5EF4-FFF2-40B4-BE49-F238E27FC236}">
                <a16:creationId xmlns="" xmlns:a16="http://schemas.microsoft.com/office/drawing/2014/main" id="{E23F4F49-9FDA-C712-1166-301E7F0816E7}"/>
              </a:ext>
            </a:extLst>
          </p:cNvPr>
          <p:cNvSpPr txBox="1"/>
          <p:nvPr/>
        </p:nvSpPr>
        <p:spPr>
          <a:xfrm>
            <a:off x="877465" y="2073403"/>
            <a:ext cx="10354235" cy="707886"/>
          </a:xfrm>
          <a:prstGeom prst="rect">
            <a:avLst/>
          </a:prstGeom>
          <a:noFill/>
        </p:spPr>
        <p:txBody>
          <a:bodyPr wrap="square">
            <a:spAutoFit/>
          </a:bodyPr>
          <a:lstStyle/>
          <a:p>
            <a:r>
              <a:rPr lang="es-ES" sz="2000" b="1"/>
              <a:t>Decisión 19 de octubre 2022 </a:t>
            </a:r>
            <a:r>
              <a:rPr lang="es-ES" sz="2000"/>
              <a:t>(núm 181/2019), </a:t>
            </a:r>
            <a:r>
              <a:rPr lang="es-ES" sz="2000" i="1"/>
              <a:t>Syndicat CFDT général des transports et de l’environnement de l’Aube</a:t>
            </a:r>
          </a:p>
        </p:txBody>
      </p:sp>
      <p:sp>
        <p:nvSpPr>
          <p:cNvPr id="12" name="CuadroTexto 11">
            <a:extLst>
              <a:ext uri="{FF2B5EF4-FFF2-40B4-BE49-F238E27FC236}">
                <a16:creationId xmlns="" xmlns:a16="http://schemas.microsoft.com/office/drawing/2014/main" id="{CCAE2227-403B-58F2-7395-ADF90EB1441E}"/>
              </a:ext>
            </a:extLst>
          </p:cNvPr>
          <p:cNvSpPr txBox="1"/>
          <p:nvPr/>
        </p:nvSpPr>
        <p:spPr>
          <a:xfrm>
            <a:off x="887506" y="3447924"/>
            <a:ext cx="9426926" cy="707886"/>
          </a:xfrm>
          <a:prstGeom prst="rect">
            <a:avLst/>
          </a:prstGeom>
          <a:noFill/>
        </p:spPr>
        <p:txBody>
          <a:bodyPr wrap="square">
            <a:spAutoFit/>
          </a:bodyPr>
          <a:lstStyle/>
          <a:p>
            <a:r>
              <a:rPr lang="fr-FR" sz="2000" b="1" dirty="0" err="1"/>
              <a:t>Decisión</a:t>
            </a:r>
            <a:r>
              <a:rPr lang="fr-FR" sz="2000" b="1" dirty="0"/>
              <a:t> 23 de </a:t>
            </a:r>
            <a:r>
              <a:rPr lang="fr-FR" sz="2000" b="1" dirty="0" err="1"/>
              <a:t>marzo</a:t>
            </a:r>
            <a:r>
              <a:rPr lang="fr-FR" sz="2000" b="1" dirty="0"/>
              <a:t> 2022 </a:t>
            </a:r>
            <a:r>
              <a:rPr lang="fr-FR" sz="2000" dirty="0"/>
              <a:t>(</a:t>
            </a:r>
            <a:r>
              <a:rPr lang="fr-FR" sz="2000" dirty="0" err="1"/>
              <a:t>núm</a:t>
            </a:r>
            <a:r>
              <a:rPr lang="fr-FR" sz="2000" dirty="0"/>
              <a:t>. 160 y 171/2018), </a:t>
            </a:r>
            <a:r>
              <a:rPr lang="fr-FR" sz="2000" i="1" dirty="0"/>
              <a:t>Confédération Générale du Travail Force Ouvrière (CGT-FO) v. France</a:t>
            </a:r>
            <a:r>
              <a:rPr lang="fr-FR" sz="2000" dirty="0"/>
              <a:t>; y </a:t>
            </a:r>
            <a:r>
              <a:rPr lang="fr-FR" sz="2000" i="1" dirty="0"/>
              <a:t>Confédération générale du travail (CGT) v. France</a:t>
            </a:r>
            <a:endParaRPr lang="es-ES" sz="2000" i="1" dirty="0"/>
          </a:p>
        </p:txBody>
      </p:sp>
    </p:spTree>
    <p:extLst>
      <p:ext uri="{BB962C8B-B14F-4D97-AF65-F5344CB8AC3E}">
        <p14:creationId xmlns:p14="http://schemas.microsoft.com/office/powerpoint/2010/main" val="181850963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9184</TotalTime>
  <Words>4422</Words>
  <Application>Microsoft Office PowerPoint</Application>
  <PresentationFormat>Pantalla panoràmica</PresentationFormat>
  <Paragraphs>246</Paragraphs>
  <Slides>34</Slides>
  <Notes>0</Notes>
  <HiddenSlides>0</HiddenSlides>
  <MMClips>0</MMClips>
  <ScaleCrop>false</ScaleCrop>
  <HeadingPairs>
    <vt:vector size="6" baseType="variant">
      <vt:variant>
        <vt:lpstr>Tipus de lletra utilitzats</vt:lpstr>
      </vt:variant>
      <vt:variant>
        <vt:i4>3</vt:i4>
      </vt:variant>
      <vt:variant>
        <vt:lpstr>Tema</vt:lpstr>
      </vt:variant>
      <vt:variant>
        <vt:i4>1</vt:i4>
      </vt:variant>
      <vt:variant>
        <vt:lpstr>Títols de les diapositives</vt:lpstr>
      </vt:variant>
      <vt:variant>
        <vt:i4>34</vt:i4>
      </vt:variant>
    </vt:vector>
  </HeadingPairs>
  <TitlesOfParts>
    <vt:vector size="38" baseType="lpstr">
      <vt:lpstr>Arial</vt:lpstr>
      <vt:lpstr>Calibri</vt:lpstr>
      <vt:lpstr>Calibri Light</vt:lpstr>
      <vt:lpstr>Tema de Office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Nacho Beltran</dc:creator>
  <cp:lastModifiedBy>Ignasi Beltran de Heredia Ruiz</cp:lastModifiedBy>
  <cp:revision>180</cp:revision>
  <dcterms:created xsi:type="dcterms:W3CDTF">2023-01-20T10:40:33Z</dcterms:created>
  <dcterms:modified xsi:type="dcterms:W3CDTF">2025-02-20T06:34:41Z</dcterms:modified>
</cp:coreProperties>
</file>