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2" r:id="rId3"/>
    <p:sldId id="257" r:id="rId4"/>
    <p:sldId id="261" r:id="rId5"/>
    <p:sldId id="258" r:id="rId6"/>
    <p:sldId id="259" r:id="rId7"/>
    <p:sldId id="260" r:id="rId8"/>
    <p:sldId id="263" r:id="rId9"/>
    <p:sldId id="264" r:id="rId10"/>
    <p:sldId id="265" r:id="rId11"/>
    <p:sldId id="266" r:id="rId12"/>
    <p:sldId id="267" r:id="rId13"/>
    <p:sldId id="268" r:id="rId14"/>
    <p:sldId id="269" r:id="rId15"/>
    <p:sldId id="270" r:id="rId16"/>
    <p:sldId id="271" r:id="rId17"/>
    <p:sldId id="272" r:id="rId18"/>
    <p:sldId id="308" r:id="rId19"/>
    <p:sldId id="309" r:id="rId20"/>
    <p:sldId id="310" r:id="rId21"/>
    <p:sldId id="311" r:id="rId22"/>
    <p:sldId id="307" r:id="rId2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ata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3A88EF-3E28-425F-9DAF-3B51A000A3C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62782E1-050B-4453-9EC9-332A7067EBC2}">
      <dgm:prSet/>
      <dgm:spPr/>
      <dgm:t>
        <a:bodyPr/>
        <a:lstStyle/>
        <a:p>
          <a:r>
            <a:rPr lang="es-ES"/>
            <a:t>Condenado a 25.000 euros de indemnización por una antigüedad en la empresa de 18 años SJS de Oviedo de 13 de octubre de 2021 (proc. 25/2021).</a:t>
          </a:r>
          <a:endParaRPr lang="en-US"/>
        </a:p>
      </dgm:t>
    </dgm:pt>
    <dgm:pt modelId="{B07E77EA-7034-48F4-A9CA-CEBEE888ABAE}" type="parTrans" cxnId="{939C0DAD-096F-4504-83AC-1FFE90BA7DB6}">
      <dgm:prSet/>
      <dgm:spPr/>
      <dgm:t>
        <a:bodyPr/>
        <a:lstStyle/>
        <a:p>
          <a:endParaRPr lang="en-US"/>
        </a:p>
      </dgm:t>
    </dgm:pt>
    <dgm:pt modelId="{5422806B-7B26-4CB6-B734-734511703E52}" type="sibTrans" cxnId="{939C0DAD-096F-4504-83AC-1FFE90BA7DB6}">
      <dgm:prSet/>
      <dgm:spPr/>
      <dgm:t>
        <a:bodyPr/>
        <a:lstStyle/>
        <a:p>
          <a:endParaRPr lang="en-US"/>
        </a:p>
      </dgm:t>
    </dgm:pt>
    <dgm:pt modelId="{31BAEE46-DB96-4C03-80FA-9507C092DC4B}">
      <dgm:prSet/>
      <dgm:spPr/>
      <dgm:t>
        <a:bodyPr/>
        <a:lstStyle/>
        <a:p>
          <a:r>
            <a:rPr lang="es-ES"/>
            <a:t>Se han fijado indemnizaciones de 15.000 y de 9.000 euros por antigüedades de 20 años STSJ de Galicia de 14 de febrero de 2023 (rec. 6185/2022) STSJ de Madrid de 23 de septiembre de 2022 (rec. 572/2022) respectivamente</a:t>
          </a:r>
          <a:endParaRPr lang="en-US"/>
        </a:p>
      </dgm:t>
    </dgm:pt>
    <dgm:pt modelId="{25F360A9-32A1-458C-B2DB-D39E81EEE555}" type="parTrans" cxnId="{C499B9FD-13AB-4470-A6D6-9AADDE5FB130}">
      <dgm:prSet/>
      <dgm:spPr/>
      <dgm:t>
        <a:bodyPr/>
        <a:lstStyle/>
        <a:p>
          <a:endParaRPr lang="en-US"/>
        </a:p>
      </dgm:t>
    </dgm:pt>
    <dgm:pt modelId="{FC1123AD-4494-47A7-8F2E-397683CFCDE1}" type="sibTrans" cxnId="{C499B9FD-13AB-4470-A6D6-9AADDE5FB130}">
      <dgm:prSet/>
      <dgm:spPr/>
      <dgm:t>
        <a:bodyPr/>
        <a:lstStyle/>
        <a:p>
          <a:endParaRPr lang="en-US"/>
        </a:p>
      </dgm:t>
    </dgm:pt>
    <dgm:pt modelId="{648A08D6-2924-4868-9245-3F568CDA566D}" type="pres">
      <dgm:prSet presAssocID="{193A88EF-3E28-425F-9DAF-3B51A000A3CC}" presName="root" presStyleCnt="0">
        <dgm:presLayoutVars>
          <dgm:dir/>
          <dgm:resizeHandles val="exact"/>
        </dgm:presLayoutVars>
      </dgm:prSet>
      <dgm:spPr/>
    </dgm:pt>
    <dgm:pt modelId="{BC3B70DE-12E6-4A96-9D93-69255FCB5711}" type="pres">
      <dgm:prSet presAssocID="{462782E1-050B-4453-9EC9-332A7067EBC2}" presName="compNode" presStyleCnt="0"/>
      <dgm:spPr/>
    </dgm:pt>
    <dgm:pt modelId="{B989A107-7A2E-4FDB-BC98-F8E110683678}" type="pres">
      <dgm:prSet presAssocID="{462782E1-050B-4453-9EC9-332A7067EBC2}" presName="bgRect" presStyleLbl="bgShp" presStyleIdx="0" presStyleCnt="2"/>
      <dgm:spPr/>
    </dgm:pt>
    <dgm:pt modelId="{C083FF9D-694C-49A5-A168-98F9B63E898B}" type="pres">
      <dgm:prSet presAssocID="{462782E1-050B-4453-9EC9-332A7067EBC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rtillo de juez"/>
        </a:ext>
      </dgm:extLst>
    </dgm:pt>
    <dgm:pt modelId="{4BF44412-D95E-4ECD-A1C7-093101E656F9}" type="pres">
      <dgm:prSet presAssocID="{462782E1-050B-4453-9EC9-332A7067EBC2}" presName="spaceRect" presStyleCnt="0"/>
      <dgm:spPr/>
    </dgm:pt>
    <dgm:pt modelId="{7AB88920-9ABF-4BCC-B59A-5520DCBE1033}" type="pres">
      <dgm:prSet presAssocID="{462782E1-050B-4453-9EC9-332A7067EBC2}" presName="parTx" presStyleLbl="revTx" presStyleIdx="0" presStyleCnt="2">
        <dgm:presLayoutVars>
          <dgm:chMax val="0"/>
          <dgm:chPref val="0"/>
        </dgm:presLayoutVars>
      </dgm:prSet>
      <dgm:spPr/>
    </dgm:pt>
    <dgm:pt modelId="{6026DF5B-91F1-4EA7-A36E-A708C6B598D3}" type="pres">
      <dgm:prSet presAssocID="{5422806B-7B26-4CB6-B734-734511703E52}" presName="sibTrans" presStyleCnt="0"/>
      <dgm:spPr/>
    </dgm:pt>
    <dgm:pt modelId="{1D4A5086-14ED-4A36-91DF-B460E473465E}" type="pres">
      <dgm:prSet presAssocID="{31BAEE46-DB96-4C03-80FA-9507C092DC4B}" presName="compNode" presStyleCnt="0"/>
      <dgm:spPr/>
    </dgm:pt>
    <dgm:pt modelId="{129A77B2-BFF9-4D7C-A3C9-C4E7DA78F28A}" type="pres">
      <dgm:prSet presAssocID="{31BAEE46-DB96-4C03-80FA-9507C092DC4B}" presName="bgRect" presStyleLbl="bgShp" presStyleIdx="1" presStyleCnt="2"/>
      <dgm:spPr/>
    </dgm:pt>
    <dgm:pt modelId="{0EB82B14-A58A-4270-A240-0B3744BF8E48}" type="pres">
      <dgm:prSet presAssocID="{31BAEE46-DB96-4C03-80FA-9507C092DC4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eprechaun Hat"/>
        </a:ext>
      </dgm:extLst>
    </dgm:pt>
    <dgm:pt modelId="{946B3AC8-3816-4008-AC65-81F780B6290E}" type="pres">
      <dgm:prSet presAssocID="{31BAEE46-DB96-4C03-80FA-9507C092DC4B}" presName="spaceRect" presStyleCnt="0"/>
      <dgm:spPr/>
    </dgm:pt>
    <dgm:pt modelId="{519F31DB-E68F-450A-AC74-C2BF97FC542C}" type="pres">
      <dgm:prSet presAssocID="{31BAEE46-DB96-4C03-80FA-9507C092DC4B}" presName="parTx" presStyleLbl="revTx" presStyleIdx="1" presStyleCnt="2">
        <dgm:presLayoutVars>
          <dgm:chMax val="0"/>
          <dgm:chPref val="0"/>
        </dgm:presLayoutVars>
      </dgm:prSet>
      <dgm:spPr/>
    </dgm:pt>
  </dgm:ptLst>
  <dgm:cxnLst>
    <dgm:cxn modelId="{D6610C21-8029-4327-82F4-5AB793B0F40E}" type="presOf" srcId="{193A88EF-3E28-425F-9DAF-3B51A000A3CC}" destId="{648A08D6-2924-4868-9245-3F568CDA566D}" srcOrd="0" destOrd="0" presId="urn:microsoft.com/office/officeart/2018/2/layout/IconVerticalSolidList"/>
    <dgm:cxn modelId="{EBC8F88A-A5AB-4989-8BC4-6C6CE88DE06F}" type="presOf" srcId="{31BAEE46-DB96-4C03-80FA-9507C092DC4B}" destId="{519F31DB-E68F-450A-AC74-C2BF97FC542C}" srcOrd="0" destOrd="0" presId="urn:microsoft.com/office/officeart/2018/2/layout/IconVerticalSolidList"/>
    <dgm:cxn modelId="{939C0DAD-096F-4504-83AC-1FFE90BA7DB6}" srcId="{193A88EF-3E28-425F-9DAF-3B51A000A3CC}" destId="{462782E1-050B-4453-9EC9-332A7067EBC2}" srcOrd="0" destOrd="0" parTransId="{B07E77EA-7034-48F4-A9CA-CEBEE888ABAE}" sibTransId="{5422806B-7B26-4CB6-B734-734511703E52}"/>
    <dgm:cxn modelId="{B52528ED-C62E-4093-846F-E83AFCD505B9}" type="presOf" srcId="{462782E1-050B-4453-9EC9-332A7067EBC2}" destId="{7AB88920-9ABF-4BCC-B59A-5520DCBE1033}" srcOrd="0" destOrd="0" presId="urn:microsoft.com/office/officeart/2018/2/layout/IconVerticalSolidList"/>
    <dgm:cxn modelId="{C499B9FD-13AB-4470-A6D6-9AADDE5FB130}" srcId="{193A88EF-3E28-425F-9DAF-3B51A000A3CC}" destId="{31BAEE46-DB96-4C03-80FA-9507C092DC4B}" srcOrd="1" destOrd="0" parTransId="{25F360A9-32A1-458C-B2DB-D39E81EEE555}" sibTransId="{FC1123AD-4494-47A7-8F2E-397683CFCDE1}"/>
    <dgm:cxn modelId="{238C857B-8E32-4606-96F1-E0A84029115B}" type="presParOf" srcId="{648A08D6-2924-4868-9245-3F568CDA566D}" destId="{BC3B70DE-12E6-4A96-9D93-69255FCB5711}" srcOrd="0" destOrd="0" presId="urn:microsoft.com/office/officeart/2018/2/layout/IconVerticalSolidList"/>
    <dgm:cxn modelId="{CE2ECD55-CB57-4754-B426-0F448E3B778B}" type="presParOf" srcId="{BC3B70DE-12E6-4A96-9D93-69255FCB5711}" destId="{B989A107-7A2E-4FDB-BC98-F8E110683678}" srcOrd="0" destOrd="0" presId="urn:microsoft.com/office/officeart/2018/2/layout/IconVerticalSolidList"/>
    <dgm:cxn modelId="{A5A03F02-11B4-446C-B321-85B95DBED535}" type="presParOf" srcId="{BC3B70DE-12E6-4A96-9D93-69255FCB5711}" destId="{C083FF9D-694C-49A5-A168-98F9B63E898B}" srcOrd="1" destOrd="0" presId="urn:microsoft.com/office/officeart/2018/2/layout/IconVerticalSolidList"/>
    <dgm:cxn modelId="{C0D762DC-2901-4E5A-A57D-0F0D31895C0F}" type="presParOf" srcId="{BC3B70DE-12E6-4A96-9D93-69255FCB5711}" destId="{4BF44412-D95E-4ECD-A1C7-093101E656F9}" srcOrd="2" destOrd="0" presId="urn:microsoft.com/office/officeart/2018/2/layout/IconVerticalSolidList"/>
    <dgm:cxn modelId="{9551E8B7-0D14-4294-B142-C4C2650B2F06}" type="presParOf" srcId="{BC3B70DE-12E6-4A96-9D93-69255FCB5711}" destId="{7AB88920-9ABF-4BCC-B59A-5520DCBE1033}" srcOrd="3" destOrd="0" presId="urn:microsoft.com/office/officeart/2018/2/layout/IconVerticalSolidList"/>
    <dgm:cxn modelId="{5EC7A042-C4C9-4C96-8A0F-C67235A10ACF}" type="presParOf" srcId="{648A08D6-2924-4868-9245-3F568CDA566D}" destId="{6026DF5B-91F1-4EA7-A36E-A708C6B598D3}" srcOrd="1" destOrd="0" presId="urn:microsoft.com/office/officeart/2018/2/layout/IconVerticalSolidList"/>
    <dgm:cxn modelId="{0908210F-71DF-47E2-B9AD-2E366178B4B2}" type="presParOf" srcId="{648A08D6-2924-4868-9245-3F568CDA566D}" destId="{1D4A5086-14ED-4A36-91DF-B460E473465E}" srcOrd="2" destOrd="0" presId="urn:microsoft.com/office/officeart/2018/2/layout/IconVerticalSolidList"/>
    <dgm:cxn modelId="{FC5C5642-B156-440B-A92E-4E79818F5283}" type="presParOf" srcId="{1D4A5086-14ED-4A36-91DF-B460E473465E}" destId="{129A77B2-BFF9-4D7C-A3C9-C4E7DA78F28A}" srcOrd="0" destOrd="0" presId="urn:microsoft.com/office/officeart/2018/2/layout/IconVerticalSolidList"/>
    <dgm:cxn modelId="{96D69C2C-4E9A-4AF6-AF80-5F346E46548F}" type="presParOf" srcId="{1D4A5086-14ED-4A36-91DF-B460E473465E}" destId="{0EB82B14-A58A-4270-A240-0B3744BF8E48}" srcOrd="1" destOrd="0" presId="urn:microsoft.com/office/officeart/2018/2/layout/IconVerticalSolidList"/>
    <dgm:cxn modelId="{E5667A3F-4B76-47C9-875B-7F7E16BA675F}" type="presParOf" srcId="{1D4A5086-14ED-4A36-91DF-B460E473465E}" destId="{946B3AC8-3816-4008-AC65-81F780B6290E}" srcOrd="2" destOrd="0" presId="urn:microsoft.com/office/officeart/2018/2/layout/IconVerticalSolidList"/>
    <dgm:cxn modelId="{6FDB6124-E78C-4E84-ADBB-76E54F4D909D}" type="presParOf" srcId="{1D4A5086-14ED-4A36-91DF-B460E473465E}" destId="{519F31DB-E68F-450A-AC74-C2BF97FC542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3E22B1-D764-4BC9-8B1B-E4DC76FF908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5084FCD-ABD9-4DB8-B3D1-A814009E1CB2}">
      <dgm:prSet/>
      <dgm:spPr/>
      <dgm:t>
        <a:bodyPr/>
        <a:lstStyle/>
        <a:p>
          <a:r>
            <a:rPr lang="es-ES" dirty="0"/>
            <a:t>Como despedir a un representante sindical en el preciso momento en que estaba negociando un convenio colectivo, STSJ Cataluña de 4 de octubre de 2017 </a:t>
          </a:r>
          <a:r>
            <a:rPr lang="es-ES" dirty="0" err="1"/>
            <a:t>rec.</a:t>
          </a:r>
          <a:r>
            <a:rPr lang="es-ES" dirty="0"/>
            <a:t> 4142/2017.</a:t>
          </a:r>
          <a:endParaRPr lang="en-US" dirty="0"/>
        </a:p>
      </dgm:t>
    </dgm:pt>
    <dgm:pt modelId="{26C146FF-E494-4345-A131-A36890D62EFF}" type="parTrans" cxnId="{C0FDD27B-EB5B-4A68-B39D-099186B28D9E}">
      <dgm:prSet/>
      <dgm:spPr/>
      <dgm:t>
        <a:bodyPr/>
        <a:lstStyle/>
        <a:p>
          <a:endParaRPr lang="en-US"/>
        </a:p>
      </dgm:t>
    </dgm:pt>
    <dgm:pt modelId="{B89A7D39-0D02-44EF-9AC9-911A68834E7D}" type="sibTrans" cxnId="{C0FDD27B-EB5B-4A68-B39D-099186B28D9E}">
      <dgm:prSet/>
      <dgm:spPr/>
      <dgm:t>
        <a:bodyPr/>
        <a:lstStyle/>
        <a:p>
          <a:endParaRPr lang="en-US"/>
        </a:p>
      </dgm:t>
    </dgm:pt>
    <dgm:pt modelId="{52A68A2A-169A-49FC-A514-721DB8E65989}">
      <dgm:prSet/>
      <dgm:spPr/>
      <dgm:t>
        <a:bodyPr/>
        <a:lstStyle/>
        <a:p>
          <a:r>
            <a:rPr lang="es-ES" dirty="0"/>
            <a:t>Perjudicar a quien solamente cumplió con su deber de prestar testimonio veraz en juicio, STS de 5 de octubre de 2017 </a:t>
          </a:r>
          <a:r>
            <a:rPr lang="es-ES" dirty="0" err="1"/>
            <a:t>rec</a:t>
          </a:r>
          <a:r>
            <a:rPr lang="es-ES" dirty="0"/>
            <a:t> 2497/2015.</a:t>
          </a:r>
          <a:endParaRPr lang="en-US" dirty="0"/>
        </a:p>
      </dgm:t>
    </dgm:pt>
    <dgm:pt modelId="{3D2CFCE2-6987-49AA-BEDD-3653866A1758}" type="parTrans" cxnId="{654EC54E-0CEE-412F-8CAE-1D10F5E8CF7D}">
      <dgm:prSet/>
      <dgm:spPr/>
      <dgm:t>
        <a:bodyPr/>
        <a:lstStyle/>
        <a:p>
          <a:endParaRPr lang="en-US"/>
        </a:p>
      </dgm:t>
    </dgm:pt>
    <dgm:pt modelId="{6106E437-BDCD-434F-A9AB-16F4607EC77C}" type="sibTrans" cxnId="{654EC54E-0CEE-412F-8CAE-1D10F5E8CF7D}">
      <dgm:prSet/>
      <dgm:spPr/>
      <dgm:t>
        <a:bodyPr/>
        <a:lstStyle/>
        <a:p>
          <a:endParaRPr lang="en-US"/>
        </a:p>
      </dgm:t>
    </dgm:pt>
    <dgm:pt modelId="{33570380-85FE-4AD5-A02C-8A6F818571C4}">
      <dgm:prSet/>
      <dgm:spPr/>
      <dgm:t>
        <a:bodyPr/>
        <a:lstStyle/>
        <a:p>
          <a:r>
            <a:rPr lang="es-ES" dirty="0"/>
            <a:t>Despedir a quién anuncia que va a contraer matrimonio en fechas cercanas a la boda SJS nº1 de Segovia 205/2022, de 29 de abril.</a:t>
          </a:r>
          <a:endParaRPr lang="en-US" dirty="0"/>
        </a:p>
      </dgm:t>
    </dgm:pt>
    <dgm:pt modelId="{19C9BDFD-8F0A-4483-BCC6-A8C55AB4EB3E}" type="parTrans" cxnId="{A3DC43E5-9640-4B59-816C-5FED583C6812}">
      <dgm:prSet/>
      <dgm:spPr/>
      <dgm:t>
        <a:bodyPr/>
        <a:lstStyle/>
        <a:p>
          <a:endParaRPr lang="en-US"/>
        </a:p>
      </dgm:t>
    </dgm:pt>
    <dgm:pt modelId="{4DBE525D-CB10-49A5-A619-53A53DF3C1BB}" type="sibTrans" cxnId="{A3DC43E5-9640-4B59-816C-5FED583C6812}">
      <dgm:prSet/>
      <dgm:spPr/>
      <dgm:t>
        <a:bodyPr/>
        <a:lstStyle/>
        <a:p>
          <a:endParaRPr lang="en-US"/>
        </a:p>
      </dgm:t>
    </dgm:pt>
    <dgm:pt modelId="{D9F47394-05FD-4601-908C-93A8BBF804E1}" type="pres">
      <dgm:prSet presAssocID="{B33E22B1-D764-4BC9-8B1B-E4DC76FF908C}" presName="root" presStyleCnt="0">
        <dgm:presLayoutVars>
          <dgm:dir/>
          <dgm:resizeHandles val="exact"/>
        </dgm:presLayoutVars>
      </dgm:prSet>
      <dgm:spPr/>
    </dgm:pt>
    <dgm:pt modelId="{64ABAF5E-ED47-41A6-8209-99E220834CB2}" type="pres">
      <dgm:prSet presAssocID="{D5084FCD-ABD9-4DB8-B3D1-A814009E1CB2}" presName="compNode" presStyleCnt="0"/>
      <dgm:spPr/>
    </dgm:pt>
    <dgm:pt modelId="{F4299138-27FB-49F2-897F-C1FCEFFE811A}" type="pres">
      <dgm:prSet presAssocID="{D5084FCD-ABD9-4DB8-B3D1-A814009E1CB2}" presName="bgRect" presStyleLbl="bgShp" presStyleIdx="0" presStyleCnt="3"/>
      <dgm:spPr/>
    </dgm:pt>
    <dgm:pt modelId="{2A5B21B6-D360-4513-AE19-BE6E1340F8CD}" type="pres">
      <dgm:prSet presAssocID="{D5084FCD-ABD9-4DB8-B3D1-A814009E1CB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millas"/>
        </a:ext>
      </dgm:extLst>
    </dgm:pt>
    <dgm:pt modelId="{EEEC75E2-8264-47EF-B924-880F0EC41C68}" type="pres">
      <dgm:prSet presAssocID="{D5084FCD-ABD9-4DB8-B3D1-A814009E1CB2}" presName="spaceRect" presStyleCnt="0"/>
      <dgm:spPr/>
    </dgm:pt>
    <dgm:pt modelId="{FE4F93D1-EE70-499A-AAC0-6E558D62A56B}" type="pres">
      <dgm:prSet presAssocID="{D5084FCD-ABD9-4DB8-B3D1-A814009E1CB2}" presName="parTx" presStyleLbl="revTx" presStyleIdx="0" presStyleCnt="3">
        <dgm:presLayoutVars>
          <dgm:chMax val="0"/>
          <dgm:chPref val="0"/>
        </dgm:presLayoutVars>
      </dgm:prSet>
      <dgm:spPr/>
    </dgm:pt>
    <dgm:pt modelId="{C1E7DC2A-1C2A-4AD7-B504-A71619380EE9}" type="pres">
      <dgm:prSet presAssocID="{B89A7D39-0D02-44EF-9AC9-911A68834E7D}" presName="sibTrans" presStyleCnt="0"/>
      <dgm:spPr/>
    </dgm:pt>
    <dgm:pt modelId="{236860A9-5A41-4849-A43B-1B1A18CED555}" type="pres">
      <dgm:prSet presAssocID="{52A68A2A-169A-49FC-A514-721DB8E65989}" presName="compNode" presStyleCnt="0"/>
      <dgm:spPr/>
    </dgm:pt>
    <dgm:pt modelId="{F7520724-26F4-4C93-B94B-ABFF3EA32AAD}" type="pres">
      <dgm:prSet presAssocID="{52A68A2A-169A-49FC-A514-721DB8E65989}" presName="bgRect" presStyleLbl="bgShp" presStyleIdx="1" presStyleCnt="3"/>
      <dgm:spPr/>
    </dgm:pt>
    <dgm:pt modelId="{23DE578E-3A4F-45BA-85A4-898C924679E7}" type="pres">
      <dgm:prSet presAssocID="{52A68A2A-169A-49FC-A514-721DB8E6598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ez"/>
        </a:ext>
      </dgm:extLst>
    </dgm:pt>
    <dgm:pt modelId="{ED32961C-7D1B-4457-AC20-702A5826258A}" type="pres">
      <dgm:prSet presAssocID="{52A68A2A-169A-49FC-A514-721DB8E65989}" presName="spaceRect" presStyleCnt="0"/>
      <dgm:spPr/>
    </dgm:pt>
    <dgm:pt modelId="{80E29216-99CA-434B-9257-741A793D7C42}" type="pres">
      <dgm:prSet presAssocID="{52A68A2A-169A-49FC-A514-721DB8E65989}" presName="parTx" presStyleLbl="revTx" presStyleIdx="1" presStyleCnt="3">
        <dgm:presLayoutVars>
          <dgm:chMax val="0"/>
          <dgm:chPref val="0"/>
        </dgm:presLayoutVars>
      </dgm:prSet>
      <dgm:spPr/>
    </dgm:pt>
    <dgm:pt modelId="{777C91B4-85AC-42A4-B986-3215CA27F33D}" type="pres">
      <dgm:prSet presAssocID="{6106E437-BDCD-434F-A9AB-16F4607EC77C}" presName="sibTrans" presStyleCnt="0"/>
      <dgm:spPr/>
    </dgm:pt>
    <dgm:pt modelId="{DACB7AF9-F4B1-4110-A910-6BD0CCCF1B45}" type="pres">
      <dgm:prSet presAssocID="{33570380-85FE-4AD5-A02C-8A6F818571C4}" presName="compNode" presStyleCnt="0"/>
      <dgm:spPr/>
    </dgm:pt>
    <dgm:pt modelId="{FE1A0E53-2C67-41FF-90D7-88F6C9D762B7}" type="pres">
      <dgm:prSet presAssocID="{33570380-85FE-4AD5-A02C-8A6F818571C4}" presName="bgRect" presStyleLbl="bgShp" presStyleIdx="2" presStyleCnt="3"/>
      <dgm:spPr/>
    </dgm:pt>
    <dgm:pt modelId="{45964FD7-B431-4095-B28A-557CD5E5DADF}" type="pres">
      <dgm:prSet presAssocID="{33570380-85FE-4AD5-A02C-8A6F818571C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edding Rings"/>
        </a:ext>
      </dgm:extLst>
    </dgm:pt>
    <dgm:pt modelId="{82DB2984-B953-4666-A4D3-B13431884E93}" type="pres">
      <dgm:prSet presAssocID="{33570380-85FE-4AD5-A02C-8A6F818571C4}" presName="spaceRect" presStyleCnt="0"/>
      <dgm:spPr/>
    </dgm:pt>
    <dgm:pt modelId="{CB537E8E-929E-40D3-9164-C28133ADBD47}" type="pres">
      <dgm:prSet presAssocID="{33570380-85FE-4AD5-A02C-8A6F818571C4}" presName="parTx" presStyleLbl="revTx" presStyleIdx="2" presStyleCnt="3">
        <dgm:presLayoutVars>
          <dgm:chMax val="0"/>
          <dgm:chPref val="0"/>
        </dgm:presLayoutVars>
      </dgm:prSet>
      <dgm:spPr/>
    </dgm:pt>
  </dgm:ptLst>
  <dgm:cxnLst>
    <dgm:cxn modelId="{90861914-30A4-4E25-BC6E-418F9D64EFA7}" type="presOf" srcId="{B33E22B1-D764-4BC9-8B1B-E4DC76FF908C}" destId="{D9F47394-05FD-4601-908C-93A8BBF804E1}" srcOrd="0" destOrd="0" presId="urn:microsoft.com/office/officeart/2018/2/layout/IconVerticalSolidList"/>
    <dgm:cxn modelId="{49F3EA14-307F-4DAB-8468-8A97B7D803E2}" type="presOf" srcId="{52A68A2A-169A-49FC-A514-721DB8E65989}" destId="{80E29216-99CA-434B-9257-741A793D7C42}" srcOrd="0" destOrd="0" presId="urn:microsoft.com/office/officeart/2018/2/layout/IconVerticalSolidList"/>
    <dgm:cxn modelId="{654EC54E-0CEE-412F-8CAE-1D10F5E8CF7D}" srcId="{B33E22B1-D764-4BC9-8B1B-E4DC76FF908C}" destId="{52A68A2A-169A-49FC-A514-721DB8E65989}" srcOrd="1" destOrd="0" parTransId="{3D2CFCE2-6987-49AA-BEDD-3653866A1758}" sibTransId="{6106E437-BDCD-434F-A9AB-16F4607EC77C}"/>
    <dgm:cxn modelId="{86BEC955-0303-4C7D-994A-763EB8AE315C}" type="presOf" srcId="{D5084FCD-ABD9-4DB8-B3D1-A814009E1CB2}" destId="{FE4F93D1-EE70-499A-AAC0-6E558D62A56B}" srcOrd="0" destOrd="0" presId="urn:microsoft.com/office/officeart/2018/2/layout/IconVerticalSolidList"/>
    <dgm:cxn modelId="{C0FDD27B-EB5B-4A68-B39D-099186B28D9E}" srcId="{B33E22B1-D764-4BC9-8B1B-E4DC76FF908C}" destId="{D5084FCD-ABD9-4DB8-B3D1-A814009E1CB2}" srcOrd="0" destOrd="0" parTransId="{26C146FF-E494-4345-A131-A36890D62EFF}" sibTransId="{B89A7D39-0D02-44EF-9AC9-911A68834E7D}"/>
    <dgm:cxn modelId="{D9DAF1CA-7F48-4B79-BED7-7ECD598DAF80}" type="presOf" srcId="{33570380-85FE-4AD5-A02C-8A6F818571C4}" destId="{CB537E8E-929E-40D3-9164-C28133ADBD47}" srcOrd="0" destOrd="0" presId="urn:microsoft.com/office/officeart/2018/2/layout/IconVerticalSolidList"/>
    <dgm:cxn modelId="{A3DC43E5-9640-4B59-816C-5FED583C6812}" srcId="{B33E22B1-D764-4BC9-8B1B-E4DC76FF908C}" destId="{33570380-85FE-4AD5-A02C-8A6F818571C4}" srcOrd="2" destOrd="0" parTransId="{19C9BDFD-8F0A-4483-BCC6-A8C55AB4EB3E}" sibTransId="{4DBE525D-CB10-49A5-A619-53A53DF3C1BB}"/>
    <dgm:cxn modelId="{94DCDD38-2E65-4EA3-8248-5291BC832AC8}" type="presParOf" srcId="{D9F47394-05FD-4601-908C-93A8BBF804E1}" destId="{64ABAF5E-ED47-41A6-8209-99E220834CB2}" srcOrd="0" destOrd="0" presId="urn:microsoft.com/office/officeart/2018/2/layout/IconVerticalSolidList"/>
    <dgm:cxn modelId="{14B6A631-4B29-497E-B3B3-2CFEF198EFE6}" type="presParOf" srcId="{64ABAF5E-ED47-41A6-8209-99E220834CB2}" destId="{F4299138-27FB-49F2-897F-C1FCEFFE811A}" srcOrd="0" destOrd="0" presId="urn:microsoft.com/office/officeart/2018/2/layout/IconVerticalSolidList"/>
    <dgm:cxn modelId="{4854B2B3-DFFF-4A2B-8506-32EA30C21359}" type="presParOf" srcId="{64ABAF5E-ED47-41A6-8209-99E220834CB2}" destId="{2A5B21B6-D360-4513-AE19-BE6E1340F8CD}" srcOrd="1" destOrd="0" presId="urn:microsoft.com/office/officeart/2018/2/layout/IconVerticalSolidList"/>
    <dgm:cxn modelId="{FB586C30-94F6-4EF4-BDD5-AF3F054CD17D}" type="presParOf" srcId="{64ABAF5E-ED47-41A6-8209-99E220834CB2}" destId="{EEEC75E2-8264-47EF-B924-880F0EC41C68}" srcOrd="2" destOrd="0" presId="urn:microsoft.com/office/officeart/2018/2/layout/IconVerticalSolidList"/>
    <dgm:cxn modelId="{E7F5C95C-50A0-41A8-A41E-08E36343FE7D}" type="presParOf" srcId="{64ABAF5E-ED47-41A6-8209-99E220834CB2}" destId="{FE4F93D1-EE70-499A-AAC0-6E558D62A56B}" srcOrd="3" destOrd="0" presId="urn:microsoft.com/office/officeart/2018/2/layout/IconVerticalSolidList"/>
    <dgm:cxn modelId="{71D246F2-730E-4A45-B03F-B5EB58AACB25}" type="presParOf" srcId="{D9F47394-05FD-4601-908C-93A8BBF804E1}" destId="{C1E7DC2A-1C2A-4AD7-B504-A71619380EE9}" srcOrd="1" destOrd="0" presId="urn:microsoft.com/office/officeart/2018/2/layout/IconVerticalSolidList"/>
    <dgm:cxn modelId="{E531A152-61B2-4431-90D1-BA4BE8747988}" type="presParOf" srcId="{D9F47394-05FD-4601-908C-93A8BBF804E1}" destId="{236860A9-5A41-4849-A43B-1B1A18CED555}" srcOrd="2" destOrd="0" presId="urn:microsoft.com/office/officeart/2018/2/layout/IconVerticalSolidList"/>
    <dgm:cxn modelId="{688CEDE7-9F64-4D80-8618-C824D40F5210}" type="presParOf" srcId="{236860A9-5A41-4849-A43B-1B1A18CED555}" destId="{F7520724-26F4-4C93-B94B-ABFF3EA32AAD}" srcOrd="0" destOrd="0" presId="urn:microsoft.com/office/officeart/2018/2/layout/IconVerticalSolidList"/>
    <dgm:cxn modelId="{B8184E6E-2DD2-4D6D-9FD5-F49F98A6F08A}" type="presParOf" srcId="{236860A9-5A41-4849-A43B-1B1A18CED555}" destId="{23DE578E-3A4F-45BA-85A4-898C924679E7}" srcOrd="1" destOrd="0" presId="urn:microsoft.com/office/officeart/2018/2/layout/IconVerticalSolidList"/>
    <dgm:cxn modelId="{90E7C30E-6D9F-4C11-ABDE-F677570FE371}" type="presParOf" srcId="{236860A9-5A41-4849-A43B-1B1A18CED555}" destId="{ED32961C-7D1B-4457-AC20-702A5826258A}" srcOrd="2" destOrd="0" presId="urn:microsoft.com/office/officeart/2018/2/layout/IconVerticalSolidList"/>
    <dgm:cxn modelId="{91EEF5D7-E2CE-4E41-9C7D-F5DDCFD35E57}" type="presParOf" srcId="{236860A9-5A41-4849-A43B-1B1A18CED555}" destId="{80E29216-99CA-434B-9257-741A793D7C42}" srcOrd="3" destOrd="0" presId="urn:microsoft.com/office/officeart/2018/2/layout/IconVerticalSolidList"/>
    <dgm:cxn modelId="{20B0909A-9C32-42E0-91AE-C08E64C88FF5}" type="presParOf" srcId="{D9F47394-05FD-4601-908C-93A8BBF804E1}" destId="{777C91B4-85AC-42A4-B986-3215CA27F33D}" srcOrd="3" destOrd="0" presId="urn:microsoft.com/office/officeart/2018/2/layout/IconVerticalSolidList"/>
    <dgm:cxn modelId="{61637486-1805-4295-97C6-C0932950748C}" type="presParOf" srcId="{D9F47394-05FD-4601-908C-93A8BBF804E1}" destId="{DACB7AF9-F4B1-4110-A910-6BD0CCCF1B45}" srcOrd="4" destOrd="0" presId="urn:microsoft.com/office/officeart/2018/2/layout/IconVerticalSolidList"/>
    <dgm:cxn modelId="{65F52EF0-A645-4176-80F9-D46A7738B553}" type="presParOf" srcId="{DACB7AF9-F4B1-4110-A910-6BD0CCCF1B45}" destId="{FE1A0E53-2C67-41FF-90D7-88F6C9D762B7}" srcOrd="0" destOrd="0" presId="urn:microsoft.com/office/officeart/2018/2/layout/IconVerticalSolidList"/>
    <dgm:cxn modelId="{35BA1258-A7BD-4450-865C-5B8B50974CD0}" type="presParOf" srcId="{DACB7AF9-F4B1-4110-A910-6BD0CCCF1B45}" destId="{45964FD7-B431-4095-B28A-557CD5E5DADF}" srcOrd="1" destOrd="0" presId="urn:microsoft.com/office/officeart/2018/2/layout/IconVerticalSolidList"/>
    <dgm:cxn modelId="{2246749D-BD53-46CB-A6E7-16F8CC3DD3A3}" type="presParOf" srcId="{DACB7AF9-F4B1-4110-A910-6BD0CCCF1B45}" destId="{82DB2984-B953-4666-A4D3-B13431884E93}" srcOrd="2" destOrd="0" presId="urn:microsoft.com/office/officeart/2018/2/layout/IconVerticalSolidList"/>
    <dgm:cxn modelId="{FD3232A0-BA8A-4A28-B585-980223062331}" type="presParOf" srcId="{DACB7AF9-F4B1-4110-A910-6BD0CCCF1B45}" destId="{CB537E8E-929E-40D3-9164-C28133ADBD4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0738ED-68FA-40D3-86AE-83BDDA75BF37}"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B0E1520C-A5B8-4256-99E5-BBDB96BD1EFE}">
      <dgm:prSet/>
      <dgm:spPr/>
      <dgm:t>
        <a:bodyPr/>
        <a:lstStyle/>
        <a:p>
          <a:r>
            <a:rPr lang="es-ES"/>
            <a:t>¿Cifra de negocio de la empresa?</a:t>
          </a:r>
          <a:endParaRPr lang="en-US"/>
        </a:p>
      </dgm:t>
    </dgm:pt>
    <dgm:pt modelId="{1FE24F2D-577B-459C-9C6E-EF72D25F6D45}" type="parTrans" cxnId="{46DD95B7-605C-486A-B9A3-CD265F518900}">
      <dgm:prSet/>
      <dgm:spPr/>
      <dgm:t>
        <a:bodyPr/>
        <a:lstStyle/>
        <a:p>
          <a:endParaRPr lang="en-US"/>
        </a:p>
      </dgm:t>
    </dgm:pt>
    <dgm:pt modelId="{ACBF491A-5861-4DE1-B750-4F8184C9CDF8}" type="sibTrans" cxnId="{46DD95B7-605C-486A-B9A3-CD265F518900}">
      <dgm:prSet/>
      <dgm:spPr/>
      <dgm:t>
        <a:bodyPr/>
        <a:lstStyle/>
        <a:p>
          <a:endParaRPr lang="en-US"/>
        </a:p>
      </dgm:t>
    </dgm:pt>
    <dgm:pt modelId="{72E5D0B6-5791-4DC9-BB81-DAF5FE693013}">
      <dgm:prSet/>
      <dgm:spPr/>
      <dgm:t>
        <a:bodyPr/>
        <a:lstStyle/>
        <a:p>
          <a:r>
            <a:rPr lang="es-ES"/>
            <a:t>¿Intencionalidad de la empresa y duda jurídica razonable?</a:t>
          </a:r>
          <a:endParaRPr lang="en-US"/>
        </a:p>
      </dgm:t>
    </dgm:pt>
    <dgm:pt modelId="{BBA93CA8-E44F-48FB-BA03-741AA1240D17}" type="parTrans" cxnId="{B7383970-3085-4763-BD94-3107509F16ED}">
      <dgm:prSet/>
      <dgm:spPr/>
      <dgm:t>
        <a:bodyPr/>
        <a:lstStyle/>
        <a:p>
          <a:endParaRPr lang="en-US"/>
        </a:p>
      </dgm:t>
    </dgm:pt>
    <dgm:pt modelId="{85CDDEDF-423E-4C94-BAAA-BF1DB6FE2DE1}" type="sibTrans" cxnId="{B7383970-3085-4763-BD94-3107509F16ED}">
      <dgm:prSet/>
      <dgm:spPr/>
      <dgm:t>
        <a:bodyPr/>
        <a:lstStyle/>
        <a:p>
          <a:endParaRPr lang="en-US"/>
        </a:p>
      </dgm:t>
    </dgm:pt>
    <dgm:pt modelId="{2E422DBB-63AC-4967-AF68-D3970057E1D6}" type="pres">
      <dgm:prSet presAssocID="{510738ED-68FA-40D3-86AE-83BDDA75BF37}" presName="hierChild1" presStyleCnt="0">
        <dgm:presLayoutVars>
          <dgm:chPref val="1"/>
          <dgm:dir/>
          <dgm:animOne val="branch"/>
          <dgm:animLvl val="lvl"/>
          <dgm:resizeHandles/>
        </dgm:presLayoutVars>
      </dgm:prSet>
      <dgm:spPr/>
    </dgm:pt>
    <dgm:pt modelId="{72ABF8FB-AF94-46D3-812F-5A8625F2006E}" type="pres">
      <dgm:prSet presAssocID="{B0E1520C-A5B8-4256-99E5-BBDB96BD1EFE}" presName="hierRoot1" presStyleCnt="0"/>
      <dgm:spPr/>
    </dgm:pt>
    <dgm:pt modelId="{706A25F9-7B39-4214-A6F0-55BA5FE60070}" type="pres">
      <dgm:prSet presAssocID="{B0E1520C-A5B8-4256-99E5-BBDB96BD1EFE}" presName="composite" presStyleCnt="0"/>
      <dgm:spPr/>
    </dgm:pt>
    <dgm:pt modelId="{85916B86-A666-42EB-B529-253AEA778AE1}" type="pres">
      <dgm:prSet presAssocID="{B0E1520C-A5B8-4256-99E5-BBDB96BD1EFE}" presName="background" presStyleLbl="node0" presStyleIdx="0" presStyleCnt="2"/>
      <dgm:spPr/>
    </dgm:pt>
    <dgm:pt modelId="{6C6D1688-25AB-4FCC-9A62-6A96DC920AF5}" type="pres">
      <dgm:prSet presAssocID="{B0E1520C-A5B8-4256-99E5-BBDB96BD1EFE}" presName="text" presStyleLbl="fgAcc0" presStyleIdx="0" presStyleCnt="2">
        <dgm:presLayoutVars>
          <dgm:chPref val="3"/>
        </dgm:presLayoutVars>
      </dgm:prSet>
      <dgm:spPr/>
    </dgm:pt>
    <dgm:pt modelId="{B1C40052-F09E-4BA4-B384-0173116FF6D1}" type="pres">
      <dgm:prSet presAssocID="{B0E1520C-A5B8-4256-99E5-BBDB96BD1EFE}" presName="hierChild2" presStyleCnt="0"/>
      <dgm:spPr/>
    </dgm:pt>
    <dgm:pt modelId="{7F4C5084-4AC8-48D9-BE44-BF4F383827CA}" type="pres">
      <dgm:prSet presAssocID="{72E5D0B6-5791-4DC9-BB81-DAF5FE693013}" presName="hierRoot1" presStyleCnt="0"/>
      <dgm:spPr/>
    </dgm:pt>
    <dgm:pt modelId="{9D59B7D5-3624-447C-839D-2CABF551F6E6}" type="pres">
      <dgm:prSet presAssocID="{72E5D0B6-5791-4DC9-BB81-DAF5FE693013}" presName="composite" presStyleCnt="0"/>
      <dgm:spPr/>
    </dgm:pt>
    <dgm:pt modelId="{521F7B77-B6B5-4C0A-8AE8-2BE7F1393221}" type="pres">
      <dgm:prSet presAssocID="{72E5D0B6-5791-4DC9-BB81-DAF5FE693013}" presName="background" presStyleLbl="node0" presStyleIdx="1" presStyleCnt="2"/>
      <dgm:spPr/>
    </dgm:pt>
    <dgm:pt modelId="{2AA30349-1B59-41D5-B451-614309CE96E3}" type="pres">
      <dgm:prSet presAssocID="{72E5D0B6-5791-4DC9-BB81-DAF5FE693013}" presName="text" presStyleLbl="fgAcc0" presStyleIdx="1" presStyleCnt="2">
        <dgm:presLayoutVars>
          <dgm:chPref val="3"/>
        </dgm:presLayoutVars>
      </dgm:prSet>
      <dgm:spPr/>
    </dgm:pt>
    <dgm:pt modelId="{FC76A371-1441-47D9-B3D7-58562A3EABF3}" type="pres">
      <dgm:prSet presAssocID="{72E5D0B6-5791-4DC9-BB81-DAF5FE693013}" presName="hierChild2" presStyleCnt="0"/>
      <dgm:spPr/>
    </dgm:pt>
  </dgm:ptLst>
  <dgm:cxnLst>
    <dgm:cxn modelId="{10D6F206-F223-4113-B3FB-C14DACE23527}" type="presOf" srcId="{510738ED-68FA-40D3-86AE-83BDDA75BF37}" destId="{2E422DBB-63AC-4967-AF68-D3970057E1D6}" srcOrd="0" destOrd="0" presId="urn:microsoft.com/office/officeart/2005/8/layout/hierarchy1"/>
    <dgm:cxn modelId="{B7383970-3085-4763-BD94-3107509F16ED}" srcId="{510738ED-68FA-40D3-86AE-83BDDA75BF37}" destId="{72E5D0B6-5791-4DC9-BB81-DAF5FE693013}" srcOrd="1" destOrd="0" parTransId="{BBA93CA8-E44F-48FB-BA03-741AA1240D17}" sibTransId="{85CDDEDF-423E-4C94-BAAA-BF1DB6FE2DE1}"/>
    <dgm:cxn modelId="{A343A97D-FB83-4CE6-8A95-6B112E568458}" type="presOf" srcId="{B0E1520C-A5B8-4256-99E5-BBDB96BD1EFE}" destId="{6C6D1688-25AB-4FCC-9A62-6A96DC920AF5}" srcOrd="0" destOrd="0" presId="urn:microsoft.com/office/officeart/2005/8/layout/hierarchy1"/>
    <dgm:cxn modelId="{7C48B4AB-06F5-49AB-8DCD-A01259F573A3}" type="presOf" srcId="{72E5D0B6-5791-4DC9-BB81-DAF5FE693013}" destId="{2AA30349-1B59-41D5-B451-614309CE96E3}" srcOrd="0" destOrd="0" presId="urn:microsoft.com/office/officeart/2005/8/layout/hierarchy1"/>
    <dgm:cxn modelId="{46DD95B7-605C-486A-B9A3-CD265F518900}" srcId="{510738ED-68FA-40D3-86AE-83BDDA75BF37}" destId="{B0E1520C-A5B8-4256-99E5-BBDB96BD1EFE}" srcOrd="0" destOrd="0" parTransId="{1FE24F2D-577B-459C-9C6E-EF72D25F6D45}" sibTransId="{ACBF491A-5861-4DE1-B750-4F8184C9CDF8}"/>
    <dgm:cxn modelId="{D001C8BB-28EE-46A7-AD75-2E05BB444E41}" type="presParOf" srcId="{2E422DBB-63AC-4967-AF68-D3970057E1D6}" destId="{72ABF8FB-AF94-46D3-812F-5A8625F2006E}" srcOrd="0" destOrd="0" presId="urn:microsoft.com/office/officeart/2005/8/layout/hierarchy1"/>
    <dgm:cxn modelId="{F369A5B9-3966-4584-9D5A-F9C8EE504FC4}" type="presParOf" srcId="{72ABF8FB-AF94-46D3-812F-5A8625F2006E}" destId="{706A25F9-7B39-4214-A6F0-55BA5FE60070}" srcOrd="0" destOrd="0" presId="urn:microsoft.com/office/officeart/2005/8/layout/hierarchy1"/>
    <dgm:cxn modelId="{C6E48360-1EE7-41A7-A22C-29C4D7D6345C}" type="presParOf" srcId="{706A25F9-7B39-4214-A6F0-55BA5FE60070}" destId="{85916B86-A666-42EB-B529-253AEA778AE1}" srcOrd="0" destOrd="0" presId="urn:microsoft.com/office/officeart/2005/8/layout/hierarchy1"/>
    <dgm:cxn modelId="{F4AFC91C-1DB6-44E5-A56D-C9F8B7B36C78}" type="presParOf" srcId="{706A25F9-7B39-4214-A6F0-55BA5FE60070}" destId="{6C6D1688-25AB-4FCC-9A62-6A96DC920AF5}" srcOrd="1" destOrd="0" presId="urn:microsoft.com/office/officeart/2005/8/layout/hierarchy1"/>
    <dgm:cxn modelId="{F51588DB-E2EC-4A15-9541-34A32B980740}" type="presParOf" srcId="{72ABF8FB-AF94-46D3-812F-5A8625F2006E}" destId="{B1C40052-F09E-4BA4-B384-0173116FF6D1}" srcOrd="1" destOrd="0" presId="urn:microsoft.com/office/officeart/2005/8/layout/hierarchy1"/>
    <dgm:cxn modelId="{92316A8F-5BB5-49B7-A093-AA7E799C2746}" type="presParOf" srcId="{2E422DBB-63AC-4967-AF68-D3970057E1D6}" destId="{7F4C5084-4AC8-48D9-BE44-BF4F383827CA}" srcOrd="1" destOrd="0" presId="urn:microsoft.com/office/officeart/2005/8/layout/hierarchy1"/>
    <dgm:cxn modelId="{5009EA23-D0AB-4A71-8064-42EE9D2425F3}" type="presParOf" srcId="{7F4C5084-4AC8-48D9-BE44-BF4F383827CA}" destId="{9D59B7D5-3624-447C-839D-2CABF551F6E6}" srcOrd="0" destOrd="0" presId="urn:microsoft.com/office/officeart/2005/8/layout/hierarchy1"/>
    <dgm:cxn modelId="{26936AFD-9CE1-468C-9575-B591FD0EC372}" type="presParOf" srcId="{9D59B7D5-3624-447C-839D-2CABF551F6E6}" destId="{521F7B77-B6B5-4C0A-8AE8-2BE7F1393221}" srcOrd="0" destOrd="0" presId="urn:microsoft.com/office/officeart/2005/8/layout/hierarchy1"/>
    <dgm:cxn modelId="{D5DCB9CC-F92E-415C-B5BC-03D9E7953C00}" type="presParOf" srcId="{9D59B7D5-3624-447C-839D-2CABF551F6E6}" destId="{2AA30349-1B59-41D5-B451-614309CE96E3}" srcOrd="1" destOrd="0" presId="urn:microsoft.com/office/officeart/2005/8/layout/hierarchy1"/>
    <dgm:cxn modelId="{6D0BDA4B-4FA2-4FDF-B748-3A9C8255EEA9}" type="presParOf" srcId="{7F4C5084-4AC8-48D9-BE44-BF4F383827CA}" destId="{FC76A371-1441-47D9-B3D7-58562A3EABF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9A107-7A2E-4FDB-BC98-F8E110683678}">
      <dsp:nvSpPr>
        <dsp:cNvPr id="0" name=""/>
        <dsp:cNvSpPr/>
      </dsp:nvSpPr>
      <dsp:spPr>
        <a:xfrm>
          <a:off x="0" y="708097"/>
          <a:ext cx="10515600" cy="13072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83FF9D-694C-49A5-A168-98F9B63E898B}">
      <dsp:nvSpPr>
        <dsp:cNvPr id="0" name=""/>
        <dsp:cNvSpPr/>
      </dsp:nvSpPr>
      <dsp:spPr>
        <a:xfrm>
          <a:off x="395445" y="1002230"/>
          <a:ext cx="718991" cy="7189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AB88920-9ABF-4BCC-B59A-5520DCBE1033}">
      <dsp:nvSpPr>
        <dsp:cNvPr id="0" name=""/>
        <dsp:cNvSpPr/>
      </dsp:nvSpPr>
      <dsp:spPr>
        <a:xfrm>
          <a:off x="1509882" y="708097"/>
          <a:ext cx="9005717" cy="1307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351" tIns="138351" rIns="138351" bIns="138351" numCol="1" spcCol="1270" anchor="ctr" anchorCtr="0">
          <a:noAutofit/>
        </a:bodyPr>
        <a:lstStyle/>
        <a:p>
          <a:pPr marL="0" lvl="0" indent="0" algn="l" defTabSz="933450">
            <a:lnSpc>
              <a:spcPct val="90000"/>
            </a:lnSpc>
            <a:spcBef>
              <a:spcPct val="0"/>
            </a:spcBef>
            <a:spcAft>
              <a:spcPct val="35000"/>
            </a:spcAft>
            <a:buNone/>
          </a:pPr>
          <a:r>
            <a:rPr lang="es-ES" sz="2100" kern="1200"/>
            <a:t>Condenado a 25.000 euros de indemnización por una antigüedad en la empresa de 18 años SJS de Oviedo de 13 de octubre de 2021 (proc. 25/2021).</a:t>
          </a:r>
          <a:endParaRPr lang="en-US" sz="2100" kern="1200"/>
        </a:p>
      </dsp:txBody>
      <dsp:txXfrm>
        <a:off x="1509882" y="708097"/>
        <a:ext cx="9005717" cy="1307257"/>
      </dsp:txXfrm>
    </dsp:sp>
    <dsp:sp modelId="{129A77B2-BFF9-4D7C-A3C9-C4E7DA78F28A}">
      <dsp:nvSpPr>
        <dsp:cNvPr id="0" name=""/>
        <dsp:cNvSpPr/>
      </dsp:nvSpPr>
      <dsp:spPr>
        <a:xfrm>
          <a:off x="0" y="2342169"/>
          <a:ext cx="10515600" cy="13072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B82B14-A58A-4270-A240-0B3744BF8E48}">
      <dsp:nvSpPr>
        <dsp:cNvPr id="0" name=""/>
        <dsp:cNvSpPr/>
      </dsp:nvSpPr>
      <dsp:spPr>
        <a:xfrm>
          <a:off x="395445" y="2636302"/>
          <a:ext cx="718991" cy="7189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19F31DB-E68F-450A-AC74-C2BF97FC542C}">
      <dsp:nvSpPr>
        <dsp:cNvPr id="0" name=""/>
        <dsp:cNvSpPr/>
      </dsp:nvSpPr>
      <dsp:spPr>
        <a:xfrm>
          <a:off x="1509882" y="2342169"/>
          <a:ext cx="9005717" cy="1307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351" tIns="138351" rIns="138351" bIns="138351" numCol="1" spcCol="1270" anchor="ctr" anchorCtr="0">
          <a:noAutofit/>
        </a:bodyPr>
        <a:lstStyle/>
        <a:p>
          <a:pPr marL="0" lvl="0" indent="0" algn="l" defTabSz="933450">
            <a:lnSpc>
              <a:spcPct val="90000"/>
            </a:lnSpc>
            <a:spcBef>
              <a:spcPct val="0"/>
            </a:spcBef>
            <a:spcAft>
              <a:spcPct val="35000"/>
            </a:spcAft>
            <a:buNone/>
          </a:pPr>
          <a:r>
            <a:rPr lang="es-ES" sz="2100" kern="1200"/>
            <a:t>Se han fijado indemnizaciones de 15.000 y de 9.000 euros por antigüedades de 20 años STSJ de Galicia de 14 de febrero de 2023 (rec. 6185/2022) STSJ de Madrid de 23 de septiembre de 2022 (rec. 572/2022) respectivamente</a:t>
          </a:r>
          <a:endParaRPr lang="en-US" sz="2100" kern="1200"/>
        </a:p>
      </dsp:txBody>
      <dsp:txXfrm>
        <a:off x="1509882" y="2342169"/>
        <a:ext cx="9005717" cy="13072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299138-27FB-49F2-897F-C1FCEFFE811A}">
      <dsp:nvSpPr>
        <dsp:cNvPr id="0" name=""/>
        <dsp:cNvSpPr/>
      </dsp:nvSpPr>
      <dsp:spPr>
        <a:xfrm>
          <a:off x="0" y="531"/>
          <a:ext cx="10515600" cy="12447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5B21B6-D360-4513-AE19-BE6E1340F8CD}">
      <dsp:nvSpPr>
        <dsp:cNvPr id="0" name=""/>
        <dsp:cNvSpPr/>
      </dsp:nvSpPr>
      <dsp:spPr>
        <a:xfrm>
          <a:off x="376522" y="280590"/>
          <a:ext cx="684586" cy="6845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4F93D1-EE70-499A-AAC0-6E558D62A56B}">
      <dsp:nvSpPr>
        <dsp:cNvPr id="0" name=""/>
        <dsp:cNvSpPr/>
      </dsp:nvSpPr>
      <dsp:spPr>
        <a:xfrm>
          <a:off x="1437631" y="531"/>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s-ES" sz="2300" kern="1200" dirty="0"/>
            <a:t>Como despedir a un representante sindical en el preciso momento en que estaba negociando un convenio colectivo, STSJ Cataluña de 4 de octubre de 2017 </a:t>
          </a:r>
          <a:r>
            <a:rPr lang="es-ES" sz="2300" kern="1200" dirty="0" err="1"/>
            <a:t>rec.</a:t>
          </a:r>
          <a:r>
            <a:rPr lang="es-ES" sz="2300" kern="1200" dirty="0"/>
            <a:t> 4142/2017.</a:t>
          </a:r>
          <a:endParaRPr lang="en-US" sz="2300" kern="1200" dirty="0"/>
        </a:p>
      </dsp:txBody>
      <dsp:txXfrm>
        <a:off x="1437631" y="531"/>
        <a:ext cx="9077968" cy="1244702"/>
      </dsp:txXfrm>
    </dsp:sp>
    <dsp:sp modelId="{F7520724-26F4-4C93-B94B-ABFF3EA32AAD}">
      <dsp:nvSpPr>
        <dsp:cNvPr id="0" name=""/>
        <dsp:cNvSpPr/>
      </dsp:nvSpPr>
      <dsp:spPr>
        <a:xfrm>
          <a:off x="0" y="1556410"/>
          <a:ext cx="10515600" cy="124470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DE578E-3A4F-45BA-85A4-898C924679E7}">
      <dsp:nvSpPr>
        <dsp:cNvPr id="0" name=""/>
        <dsp:cNvSpPr/>
      </dsp:nvSpPr>
      <dsp:spPr>
        <a:xfrm>
          <a:off x="376522" y="1836468"/>
          <a:ext cx="684586" cy="6845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0E29216-99CA-434B-9257-741A793D7C42}">
      <dsp:nvSpPr>
        <dsp:cNvPr id="0" name=""/>
        <dsp:cNvSpPr/>
      </dsp:nvSpPr>
      <dsp:spPr>
        <a:xfrm>
          <a:off x="1437631" y="1556410"/>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s-ES" sz="2300" kern="1200" dirty="0"/>
            <a:t>Perjudicar a quien solamente cumplió con su deber de prestar testimonio veraz en juicio, STS de 5 de octubre de 2017 </a:t>
          </a:r>
          <a:r>
            <a:rPr lang="es-ES" sz="2300" kern="1200" dirty="0" err="1"/>
            <a:t>rec</a:t>
          </a:r>
          <a:r>
            <a:rPr lang="es-ES" sz="2300" kern="1200" dirty="0"/>
            <a:t> 2497/2015.</a:t>
          </a:r>
          <a:endParaRPr lang="en-US" sz="2300" kern="1200" dirty="0"/>
        </a:p>
      </dsp:txBody>
      <dsp:txXfrm>
        <a:off x="1437631" y="1556410"/>
        <a:ext cx="9077968" cy="1244702"/>
      </dsp:txXfrm>
    </dsp:sp>
    <dsp:sp modelId="{FE1A0E53-2C67-41FF-90D7-88F6C9D762B7}">
      <dsp:nvSpPr>
        <dsp:cNvPr id="0" name=""/>
        <dsp:cNvSpPr/>
      </dsp:nvSpPr>
      <dsp:spPr>
        <a:xfrm>
          <a:off x="0" y="3112289"/>
          <a:ext cx="10515600" cy="124470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964FD7-B431-4095-B28A-557CD5E5DADF}">
      <dsp:nvSpPr>
        <dsp:cNvPr id="0" name=""/>
        <dsp:cNvSpPr/>
      </dsp:nvSpPr>
      <dsp:spPr>
        <a:xfrm>
          <a:off x="376522" y="3392347"/>
          <a:ext cx="684586" cy="6845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B537E8E-929E-40D3-9164-C28133ADBD47}">
      <dsp:nvSpPr>
        <dsp:cNvPr id="0" name=""/>
        <dsp:cNvSpPr/>
      </dsp:nvSpPr>
      <dsp:spPr>
        <a:xfrm>
          <a:off x="1437631" y="3112289"/>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s-ES" sz="2300" kern="1200" dirty="0"/>
            <a:t>Despedir a quién anuncia que va a contraer matrimonio en fechas cercanas a la boda SJS nº1 de Segovia 205/2022, de 29 de abril.</a:t>
          </a:r>
          <a:endParaRPr lang="en-US" sz="2300" kern="1200" dirty="0"/>
        </a:p>
      </dsp:txBody>
      <dsp:txXfrm>
        <a:off x="1437631" y="3112289"/>
        <a:ext cx="9077968" cy="12447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16B86-A666-42EB-B529-253AEA778AE1}">
      <dsp:nvSpPr>
        <dsp:cNvPr id="0" name=""/>
        <dsp:cNvSpPr/>
      </dsp:nvSpPr>
      <dsp:spPr>
        <a:xfrm>
          <a:off x="134291" y="612"/>
          <a:ext cx="4332795" cy="2751325"/>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6D1688-25AB-4FCC-9A62-6A96DC920AF5}">
      <dsp:nvSpPr>
        <dsp:cNvPr id="0" name=""/>
        <dsp:cNvSpPr/>
      </dsp:nvSpPr>
      <dsp:spPr>
        <a:xfrm>
          <a:off x="615713" y="457963"/>
          <a:ext cx="4332795" cy="2751325"/>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s-ES" sz="4000" kern="1200"/>
            <a:t>¿Cifra de negocio de la empresa?</a:t>
          </a:r>
          <a:endParaRPr lang="en-US" sz="4000" kern="1200"/>
        </a:p>
      </dsp:txBody>
      <dsp:txXfrm>
        <a:off x="696297" y="538547"/>
        <a:ext cx="4171627" cy="2590157"/>
      </dsp:txXfrm>
    </dsp:sp>
    <dsp:sp modelId="{521F7B77-B6B5-4C0A-8AE8-2BE7F1393221}">
      <dsp:nvSpPr>
        <dsp:cNvPr id="0" name=""/>
        <dsp:cNvSpPr/>
      </dsp:nvSpPr>
      <dsp:spPr>
        <a:xfrm>
          <a:off x="5429930" y="612"/>
          <a:ext cx="4332795" cy="2751325"/>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A30349-1B59-41D5-B451-614309CE96E3}">
      <dsp:nvSpPr>
        <dsp:cNvPr id="0" name=""/>
        <dsp:cNvSpPr/>
      </dsp:nvSpPr>
      <dsp:spPr>
        <a:xfrm>
          <a:off x="5911352" y="457963"/>
          <a:ext cx="4332795" cy="2751325"/>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s-ES" sz="4000" kern="1200"/>
            <a:t>¿Intencionalidad de la empresa y duda jurídica razonable?</a:t>
          </a:r>
          <a:endParaRPr lang="en-US" sz="4000" kern="1200"/>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5FABBD-8F33-4C55-B61F-F0758FBF0670}" type="datetimeFigureOut">
              <a:rPr lang="es-ES" smtClean="0"/>
              <a:t>19/02/2025</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9240B9-B814-48DD-AA8A-5B6972343BA9}" type="slidenum">
              <a:rPr lang="es-ES" smtClean="0"/>
              <a:t>‹Nº›</a:t>
            </a:fld>
            <a:endParaRPr lang="es-ES"/>
          </a:p>
        </p:txBody>
      </p:sp>
    </p:spTree>
    <p:extLst>
      <p:ext uri="{BB962C8B-B14F-4D97-AF65-F5344CB8AC3E}">
        <p14:creationId xmlns:p14="http://schemas.microsoft.com/office/powerpoint/2010/main" val="1204371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E4D106B3-F48B-4203-8CEF-E7E9471A23BA}" type="slidenum">
              <a:rPr lang="es-ES" smtClean="0"/>
              <a:t>22</a:t>
            </a:fld>
            <a:endParaRPr lang="es-ES"/>
          </a:p>
        </p:txBody>
      </p:sp>
    </p:spTree>
    <p:extLst>
      <p:ext uri="{BB962C8B-B14F-4D97-AF65-F5344CB8AC3E}">
        <p14:creationId xmlns:p14="http://schemas.microsoft.com/office/powerpoint/2010/main" val="723538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7701FD-DB06-3280-1123-AA025FD25BE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2C2A44E6-CDBE-38E6-E591-F354B69F5A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D9879E73-8E69-A24B-FF65-5EA26C113D8F}"/>
              </a:ext>
            </a:extLst>
          </p:cNvPr>
          <p:cNvSpPr>
            <a:spLocks noGrp="1"/>
          </p:cNvSpPr>
          <p:nvPr>
            <p:ph type="dt" sz="half" idx="10"/>
          </p:nvPr>
        </p:nvSpPr>
        <p:spPr/>
        <p:txBody>
          <a:bodyPr/>
          <a:lstStyle/>
          <a:p>
            <a:fld id="{85799165-5C3D-4956-B1BF-CD7F95D71928}" type="datetimeFigureOut">
              <a:rPr lang="es-ES" smtClean="0"/>
              <a:t>19/02/2025</a:t>
            </a:fld>
            <a:endParaRPr lang="es-ES"/>
          </a:p>
        </p:txBody>
      </p:sp>
      <p:sp>
        <p:nvSpPr>
          <p:cNvPr id="5" name="Marcador de pie de página 4">
            <a:extLst>
              <a:ext uri="{FF2B5EF4-FFF2-40B4-BE49-F238E27FC236}">
                <a16:creationId xmlns:a16="http://schemas.microsoft.com/office/drawing/2014/main" id="{348E2271-4744-B5D7-3DC0-C018F5AE124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9BE5A99F-F0F4-5ECA-8CF0-E56E449F3B2F}"/>
              </a:ext>
            </a:extLst>
          </p:cNvPr>
          <p:cNvSpPr>
            <a:spLocks noGrp="1"/>
          </p:cNvSpPr>
          <p:nvPr>
            <p:ph type="sldNum" sz="quarter" idx="12"/>
          </p:nvPr>
        </p:nvSpPr>
        <p:spPr/>
        <p:txBody>
          <a:bodyPr/>
          <a:lstStyle/>
          <a:p>
            <a:fld id="{AC51F791-573D-4531-9D6F-06EC03F1D960}" type="slidenum">
              <a:rPr lang="es-ES" smtClean="0"/>
              <a:t>‹Nº›</a:t>
            </a:fld>
            <a:endParaRPr lang="es-ES"/>
          </a:p>
        </p:txBody>
      </p:sp>
    </p:spTree>
    <p:extLst>
      <p:ext uri="{BB962C8B-B14F-4D97-AF65-F5344CB8AC3E}">
        <p14:creationId xmlns:p14="http://schemas.microsoft.com/office/powerpoint/2010/main" val="1006306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58BAA-73FC-2D6E-CD3D-D97943623E4F}"/>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A9C9AC7-67A9-08E3-7D77-CD5888D8935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DDDF603-4FE8-37C7-C3FF-AAE811F04AEF}"/>
              </a:ext>
            </a:extLst>
          </p:cNvPr>
          <p:cNvSpPr>
            <a:spLocks noGrp="1"/>
          </p:cNvSpPr>
          <p:nvPr>
            <p:ph type="dt" sz="half" idx="10"/>
          </p:nvPr>
        </p:nvSpPr>
        <p:spPr/>
        <p:txBody>
          <a:bodyPr/>
          <a:lstStyle/>
          <a:p>
            <a:fld id="{85799165-5C3D-4956-B1BF-CD7F95D71928}" type="datetimeFigureOut">
              <a:rPr lang="es-ES" smtClean="0"/>
              <a:t>19/02/2025</a:t>
            </a:fld>
            <a:endParaRPr lang="es-ES"/>
          </a:p>
        </p:txBody>
      </p:sp>
      <p:sp>
        <p:nvSpPr>
          <p:cNvPr id="5" name="Marcador de pie de página 4">
            <a:extLst>
              <a:ext uri="{FF2B5EF4-FFF2-40B4-BE49-F238E27FC236}">
                <a16:creationId xmlns:a16="http://schemas.microsoft.com/office/drawing/2014/main" id="{488A158C-638B-4253-32C5-AF76E3E89AB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2E3C5A1-A424-53DC-67BF-992B8D853E15}"/>
              </a:ext>
            </a:extLst>
          </p:cNvPr>
          <p:cNvSpPr>
            <a:spLocks noGrp="1"/>
          </p:cNvSpPr>
          <p:nvPr>
            <p:ph type="sldNum" sz="quarter" idx="12"/>
          </p:nvPr>
        </p:nvSpPr>
        <p:spPr/>
        <p:txBody>
          <a:bodyPr/>
          <a:lstStyle/>
          <a:p>
            <a:fld id="{AC51F791-573D-4531-9D6F-06EC03F1D960}" type="slidenum">
              <a:rPr lang="es-ES" smtClean="0"/>
              <a:t>‹Nº›</a:t>
            </a:fld>
            <a:endParaRPr lang="es-ES"/>
          </a:p>
        </p:txBody>
      </p:sp>
    </p:spTree>
    <p:extLst>
      <p:ext uri="{BB962C8B-B14F-4D97-AF65-F5344CB8AC3E}">
        <p14:creationId xmlns:p14="http://schemas.microsoft.com/office/powerpoint/2010/main" val="1389408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11055E4-C5B9-BE81-4AAB-FA74A2298D0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6DF8CEA-75D7-2040-66E2-7D19A12B689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960462F-B835-8EA9-7A3B-15A34AB6D560}"/>
              </a:ext>
            </a:extLst>
          </p:cNvPr>
          <p:cNvSpPr>
            <a:spLocks noGrp="1"/>
          </p:cNvSpPr>
          <p:nvPr>
            <p:ph type="dt" sz="half" idx="10"/>
          </p:nvPr>
        </p:nvSpPr>
        <p:spPr/>
        <p:txBody>
          <a:bodyPr/>
          <a:lstStyle/>
          <a:p>
            <a:fld id="{85799165-5C3D-4956-B1BF-CD7F95D71928}" type="datetimeFigureOut">
              <a:rPr lang="es-ES" smtClean="0"/>
              <a:t>19/02/2025</a:t>
            </a:fld>
            <a:endParaRPr lang="es-ES"/>
          </a:p>
        </p:txBody>
      </p:sp>
      <p:sp>
        <p:nvSpPr>
          <p:cNvPr id="5" name="Marcador de pie de página 4">
            <a:extLst>
              <a:ext uri="{FF2B5EF4-FFF2-40B4-BE49-F238E27FC236}">
                <a16:creationId xmlns:a16="http://schemas.microsoft.com/office/drawing/2014/main" id="{7CB0AF44-BC10-97BF-D319-4C50BC6473F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99F1ADC-87AB-BFCC-772E-7DD7A0382B97}"/>
              </a:ext>
            </a:extLst>
          </p:cNvPr>
          <p:cNvSpPr>
            <a:spLocks noGrp="1"/>
          </p:cNvSpPr>
          <p:nvPr>
            <p:ph type="sldNum" sz="quarter" idx="12"/>
          </p:nvPr>
        </p:nvSpPr>
        <p:spPr/>
        <p:txBody>
          <a:bodyPr/>
          <a:lstStyle/>
          <a:p>
            <a:fld id="{AC51F791-573D-4531-9D6F-06EC03F1D960}" type="slidenum">
              <a:rPr lang="es-ES" smtClean="0"/>
              <a:t>‹Nº›</a:t>
            </a:fld>
            <a:endParaRPr lang="es-ES"/>
          </a:p>
        </p:txBody>
      </p:sp>
    </p:spTree>
    <p:extLst>
      <p:ext uri="{BB962C8B-B14F-4D97-AF65-F5344CB8AC3E}">
        <p14:creationId xmlns:p14="http://schemas.microsoft.com/office/powerpoint/2010/main" val="1073943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65ACFF-5791-21DE-A40A-9E6DEB29B329}"/>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96CD9A0-8CC6-1CD7-6038-B9489C0E20E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1D7C439-5BF8-ACF3-9716-4C7EEA5F63FD}"/>
              </a:ext>
            </a:extLst>
          </p:cNvPr>
          <p:cNvSpPr>
            <a:spLocks noGrp="1"/>
          </p:cNvSpPr>
          <p:nvPr>
            <p:ph type="dt" sz="half" idx="10"/>
          </p:nvPr>
        </p:nvSpPr>
        <p:spPr/>
        <p:txBody>
          <a:bodyPr/>
          <a:lstStyle/>
          <a:p>
            <a:fld id="{85799165-5C3D-4956-B1BF-CD7F95D71928}" type="datetimeFigureOut">
              <a:rPr lang="es-ES" smtClean="0"/>
              <a:t>19/02/2025</a:t>
            </a:fld>
            <a:endParaRPr lang="es-ES"/>
          </a:p>
        </p:txBody>
      </p:sp>
      <p:sp>
        <p:nvSpPr>
          <p:cNvPr id="5" name="Marcador de pie de página 4">
            <a:extLst>
              <a:ext uri="{FF2B5EF4-FFF2-40B4-BE49-F238E27FC236}">
                <a16:creationId xmlns:a16="http://schemas.microsoft.com/office/drawing/2014/main" id="{89B35924-7E29-8821-66BB-347553DF5EA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56F9750-E1AE-3A58-FFE8-ADAC8F1FFE81}"/>
              </a:ext>
            </a:extLst>
          </p:cNvPr>
          <p:cNvSpPr>
            <a:spLocks noGrp="1"/>
          </p:cNvSpPr>
          <p:nvPr>
            <p:ph type="sldNum" sz="quarter" idx="12"/>
          </p:nvPr>
        </p:nvSpPr>
        <p:spPr/>
        <p:txBody>
          <a:bodyPr/>
          <a:lstStyle/>
          <a:p>
            <a:fld id="{AC51F791-573D-4531-9D6F-06EC03F1D960}" type="slidenum">
              <a:rPr lang="es-ES" smtClean="0"/>
              <a:t>‹Nº›</a:t>
            </a:fld>
            <a:endParaRPr lang="es-ES"/>
          </a:p>
        </p:txBody>
      </p:sp>
    </p:spTree>
    <p:extLst>
      <p:ext uri="{BB962C8B-B14F-4D97-AF65-F5344CB8AC3E}">
        <p14:creationId xmlns:p14="http://schemas.microsoft.com/office/powerpoint/2010/main" val="1777595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1563F1-64B0-5869-BAEF-4F50C28A324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4024CB27-E144-D2BA-8564-F49C403E3F7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F52B15F-0E35-46B3-5144-441F43AB7DBC}"/>
              </a:ext>
            </a:extLst>
          </p:cNvPr>
          <p:cNvSpPr>
            <a:spLocks noGrp="1"/>
          </p:cNvSpPr>
          <p:nvPr>
            <p:ph type="dt" sz="half" idx="10"/>
          </p:nvPr>
        </p:nvSpPr>
        <p:spPr/>
        <p:txBody>
          <a:bodyPr/>
          <a:lstStyle/>
          <a:p>
            <a:fld id="{85799165-5C3D-4956-B1BF-CD7F95D71928}" type="datetimeFigureOut">
              <a:rPr lang="es-ES" smtClean="0"/>
              <a:t>19/02/2025</a:t>
            </a:fld>
            <a:endParaRPr lang="es-ES"/>
          </a:p>
        </p:txBody>
      </p:sp>
      <p:sp>
        <p:nvSpPr>
          <p:cNvPr id="5" name="Marcador de pie de página 4">
            <a:extLst>
              <a:ext uri="{FF2B5EF4-FFF2-40B4-BE49-F238E27FC236}">
                <a16:creationId xmlns:a16="http://schemas.microsoft.com/office/drawing/2014/main" id="{A6B0544E-B257-6BC9-AFE8-5CF678AAEB1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B2AC394-C8D6-63A6-90E7-53C3F71AE148}"/>
              </a:ext>
            </a:extLst>
          </p:cNvPr>
          <p:cNvSpPr>
            <a:spLocks noGrp="1"/>
          </p:cNvSpPr>
          <p:nvPr>
            <p:ph type="sldNum" sz="quarter" idx="12"/>
          </p:nvPr>
        </p:nvSpPr>
        <p:spPr/>
        <p:txBody>
          <a:bodyPr/>
          <a:lstStyle/>
          <a:p>
            <a:fld id="{AC51F791-573D-4531-9D6F-06EC03F1D960}" type="slidenum">
              <a:rPr lang="es-ES" smtClean="0"/>
              <a:t>‹Nº›</a:t>
            </a:fld>
            <a:endParaRPr lang="es-ES"/>
          </a:p>
        </p:txBody>
      </p:sp>
    </p:spTree>
    <p:extLst>
      <p:ext uri="{BB962C8B-B14F-4D97-AF65-F5344CB8AC3E}">
        <p14:creationId xmlns:p14="http://schemas.microsoft.com/office/powerpoint/2010/main" val="4121667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A10CA0-692D-EE41-54BB-2C9184F43A2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3115B66-0570-7BBB-559B-07979112C55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FF8C0C26-D3AE-5AD4-43A0-F2A79BE112D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76660991-F2D4-480E-105A-B7891DCED75D}"/>
              </a:ext>
            </a:extLst>
          </p:cNvPr>
          <p:cNvSpPr>
            <a:spLocks noGrp="1"/>
          </p:cNvSpPr>
          <p:nvPr>
            <p:ph type="dt" sz="half" idx="10"/>
          </p:nvPr>
        </p:nvSpPr>
        <p:spPr/>
        <p:txBody>
          <a:bodyPr/>
          <a:lstStyle/>
          <a:p>
            <a:fld id="{85799165-5C3D-4956-B1BF-CD7F95D71928}" type="datetimeFigureOut">
              <a:rPr lang="es-ES" smtClean="0"/>
              <a:t>19/02/2025</a:t>
            </a:fld>
            <a:endParaRPr lang="es-ES"/>
          </a:p>
        </p:txBody>
      </p:sp>
      <p:sp>
        <p:nvSpPr>
          <p:cNvPr id="6" name="Marcador de pie de página 5">
            <a:extLst>
              <a:ext uri="{FF2B5EF4-FFF2-40B4-BE49-F238E27FC236}">
                <a16:creationId xmlns:a16="http://schemas.microsoft.com/office/drawing/2014/main" id="{A42E144D-E25C-7F8F-0E44-8673CF2B698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72BEB7AC-043A-7AE5-F323-D2F44561F6F1}"/>
              </a:ext>
            </a:extLst>
          </p:cNvPr>
          <p:cNvSpPr>
            <a:spLocks noGrp="1"/>
          </p:cNvSpPr>
          <p:nvPr>
            <p:ph type="sldNum" sz="quarter" idx="12"/>
          </p:nvPr>
        </p:nvSpPr>
        <p:spPr/>
        <p:txBody>
          <a:bodyPr/>
          <a:lstStyle/>
          <a:p>
            <a:fld id="{AC51F791-573D-4531-9D6F-06EC03F1D960}" type="slidenum">
              <a:rPr lang="es-ES" smtClean="0"/>
              <a:t>‹Nº›</a:t>
            </a:fld>
            <a:endParaRPr lang="es-ES"/>
          </a:p>
        </p:txBody>
      </p:sp>
    </p:spTree>
    <p:extLst>
      <p:ext uri="{BB962C8B-B14F-4D97-AF65-F5344CB8AC3E}">
        <p14:creationId xmlns:p14="http://schemas.microsoft.com/office/powerpoint/2010/main" val="3866461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F0FE8F-3683-6A5D-0DE2-C5D087673634}"/>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59AF9D95-652F-5D23-9D13-E3A41281FB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07BE596-6861-A749-6B38-3FBB84D6AEE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74456556-C1BB-49A9-4534-2DE80865A5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E2EBC89-3BF7-2F7D-2129-EDC54DD6112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0EDD56BD-B646-BDD6-AF81-4EB63EFFF72A}"/>
              </a:ext>
            </a:extLst>
          </p:cNvPr>
          <p:cNvSpPr>
            <a:spLocks noGrp="1"/>
          </p:cNvSpPr>
          <p:nvPr>
            <p:ph type="dt" sz="half" idx="10"/>
          </p:nvPr>
        </p:nvSpPr>
        <p:spPr/>
        <p:txBody>
          <a:bodyPr/>
          <a:lstStyle/>
          <a:p>
            <a:fld id="{85799165-5C3D-4956-B1BF-CD7F95D71928}" type="datetimeFigureOut">
              <a:rPr lang="es-ES" smtClean="0"/>
              <a:t>19/02/2025</a:t>
            </a:fld>
            <a:endParaRPr lang="es-ES"/>
          </a:p>
        </p:txBody>
      </p:sp>
      <p:sp>
        <p:nvSpPr>
          <p:cNvPr id="8" name="Marcador de pie de página 7">
            <a:extLst>
              <a:ext uri="{FF2B5EF4-FFF2-40B4-BE49-F238E27FC236}">
                <a16:creationId xmlns:a16="http://schemas.microsoft.com/office/drawing/2014/main" id="{5E9BD54F-D973-01B1-E9A4-5AE6669742B7}"/>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42E7AA5E-BB92-EBBF-9587-1629FB495498}"/>
              </a:ext>
            </a:extLst>
          </p:cNvPr>
          <p:cNvSpPr>
            <a:spLocks noGrp="1"/>
          </p:cNvSpPr>
          <p:nvPr>
            <p:ph type="sldNum" sz="quarter" idx="12"/>
          </p:nvPr>
        </p:nvSpPr>
        <p:spPr/>
        <p:txBody>
          <a:bodyPr/>
          <a:lstStyle/>
          <a:p>
            <a:fld id="{AC51F791-573D-4531-9D6F-06EC03F1D960}" type="slidenum">
              <a:rPr lang="es-ES" smtClean="0"/>
              <a:t>‹Nº›</a:t>
            </a:fld>
            <a:endParaRPr lang="es-ES"/>
          </a:p>
        </p:txBody>
      </p:sp>
    </p:spTree>
    <p:extLst>
      <p:ext uri="{BB962C8B-B14F-4D97-AF65-F5344CB8AC3E}">
        <p14:creationId xmlns:p14="http://schemas.microsoft.com/office/powerpoint/2010/main" val="1216642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F246AF-56E4-FC04-26C6-BBCAFCE72DA1}"/>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4CD8B675-24F5-FF7E-788D-3BE9D86DF48A}"/>
              </a:ext>
            </a:extLst>
          </p:cNvPr>
          <p:cNvSpPr>
            <a:spLocks noGrp="1"/>
          </p:cNvSpPr>
          <p:nvPr>
            <p:ph type="dt" sz="half" idx="10"/>
          </p:nvPr>
        </p:nvSpPr>
        <p:spPr/>
        <p:txBody>
          <a:bodyPr/>
          <a:lstStyle/>
          <a:p>
            <a:fld id="{85799165-5C3D-4956-B1BF-CD7F95D71928}" type="datetimeFigureOut">
              <a:rPr lang="es-ES" smtClean="0"/>
              <a:t>19/02/2025</a:t>
            </a:fld>
            <a:endParaRPr lang="es-ES"/>
          </a:p>
        </p:txBody>
      </p:sp>
      <p:sp>
        <p:nvSpPr>
          <p:cNvPr id="4" name="Marcador de pie de página 3">
            <a:extLst>
              <a:ext uri="{FF2B5EF4-FFF2-40B4-BE49-F238E27FC236}">
                <a16:creationId xmlns:a16="http://schemas.microsoft.com/office/drawing/2014/main" id="{8E43134E-4A07-3FDC-C2B9-DB7EEEDEBEAB}"/>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63683943-6445-A35D-D8F4-6C4BB57F10BF}"/>
              </a:ext>
            </a:extLst>
          </p:cNvPr>
          <p:cNvSpPr>
            <a:spLocks noGrp="1"/>
          </p:cNvSpPr>
          <p:nvPr>
            <p:ph type="sldNum" sz="quarter" idx="12"/>
          </p:nvPr>
        </p:nvSpPr>
        <p:spPr/>
        <p:txBody>
          <a:bodyPr/>
          <a:lstStyle/>
          <a:p>
            <a:fld id="{AC51F791-573D-4531-9D6F-06EC03F1D960}" type="slidenum">
              <a:rPr lang="es-ES" smtClean="0"/>
              <a:t>‹Nº›</a:t>
            </a:fld>
            <a:endParaRPr lang="es-ES"/>
          </a:p>
        </p:txBody>
      </p:sp>
    </p:spTree>
    <p:extLst>
      <p:ext uri="{BB962C8B-B14F-4D97-AF65-F5344CB8AC3E}">
        <p14:creationId xmlns:p14="http://schemas.microsoft.com/office/powerpoint/2010/main" val="1639936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8FA7787-95E3-829C-2CC4-3D3CACC157D5}"/>
              </a:ext>
            </a:extLst>
          </p:cNvPr>
          <p:cNvSpPr>
            <a:spLocks noGrp="1"/>
          </p:cNvSpPr>
          <p:nvPr>
            <p:ph type="dt" sz="half" idx="10"/>
          </p:nvPr>
        </p:nvSpPr>
        <p:spPr/>
        <p:txBody>
          <a:bodyPr/>
          <a:lstStyle/>
          <a:p>
            <a:fld id="{85799165-5C3D-4956-B1BF-CD7F95D71928}" type="datetimeFigureOut">
              <a:rPr lang="es-ES" smtClean="0"/>
              <a:t>19/02/2025</a:t>
            </a:fld>
            <a:endParaRPr lang="es-ES"/>
          </a:p>
        </p:txBody>
      </p:sp>
      <p:sp>
        <p:nvSpPr>
          <p:cNvPr id="3" name="Marcador de pie de página 2">
            <a:extLst>
              <a:ext uri="{FF2B5EF4-FFF2-40B4-BE49-F238E27FC236}">
                <a16:creationId xmlns:a16="http://schemas.microsoft.com/office/drawing/2014/main" id="{82E676C6-4B95-D030-47BC-D9CC1183946A}"/>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1CA53D81-DF3E-546B-55F7-34E93F4D1330}"/>
              </a:ext>
            </a:extLst>
          </p:cNvPr>
          <p:cNvSpPr>
            <a:spLocks noGrp="1"/>
          </p:cNvSpPr>
          <p:nvPr>
            <p:ph type="sldNum" sz="quarter" idx="12"/>
          </p:nvPr>
        </p:nvSpPr>
        <p:spPr/>
        <p:txBody>
          <a:bodyPr/>
          <a:lstStyle/>
          <a:p>
            <a:fld id="{AC51F791-573D-4531-9D6F-06EC03F1D960}" type="slidenum">
              <a:rPr lang="es-ES" smtClean="0"/>
              <a:t>‹Nº›</a:t>
            </a:fld>
            <a:endParaRPr lang="es-ES"/>
          </a:p>
        </p:txBody>
      </p:sp>
    </p:spTree>
    <p:extLst>
      <p:ext uri="{BB962C8B-B14F-4D97-AF65-F5344CB8AC3E}">
        <p14:creationId xmlns:p14="http://schemas.microsoft.com/office/powerpoint/2010/main" val="1527715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58E47C-7EE4-7C95-5B84-371B105465C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6FA8BA3-E5CE-D15B-7AA4-D7CF032DBD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283D8F2F-E7BD-FECE-DFAF-D1D5E340E8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AD22547-D5DF-6166-465A-9C56F364797A}"/>
              </a:ext>
            </a:extLst>
          </p:cNvPr>
          <p:cNvSpPr>
            <a:spLocks noGrp="1"/>
          </p:cNvSpPr>
          <p:nvPr>
            <p:ph type="dt" sz="half" idx="10"/>
          </p:nvPr>
        </p:nvSpPr>
        <p:spPr/>
        <p:txBody>
          <a:bodyPr/>
          <a:lstStyle/>
          <a:p>
            <a:fld id="{85799165-5C3D-4956-B1BF-CD7F95D71928}" type="datetimeFigureOut">
              <a:rPr lang="es-ES" smtClean="0"/>
              <a:t>19/02/2025</a:t>
            </a:fld>
            <a:endParaRPr lang="es-ES"/>
          </a:p>
        </p:txBody>
      </p:sp>
      <p:sp>
        <p:nvSpPr>
          <p:cNvPr id="6" name="Marcador de pie de página 5">
            <a:extLst>
              <a:ext uri="{FF2B5EF4-FFF2-40B4-BE49-F238E27FC236}">
                <a16:creationId xmlns:a16="http://schemas.microsoft.com/office/drawing/2014/main" id="{E5E7854A-1980-A0B0-4C46-554CA816385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84E2342E-5179-FA2A-D4C9-D16904B99C55}"/>
              </a:ext>
            </a:extLst>
          </p:cNvPr>
          <p:cNvSpPr>
            <a:spLocks noGrp="1"/>
          </p:cNvSpPr>
          <p:nvPr>
            <p:ph type="sldNum" sz="quarter" idx="12"/>
          </p:nvPr>
        </p:nvSpPr>
        <p:spPr/>
        <p:txBody>
          <a:bodyPr/>
          <a:lstStyle/>
          <a:p>
            <a:fld id="{AC51F791-573D-4531-9D6F-06EC03F1D960}" type="slidenum">
              <a:rPr lang="es-ES" smtClean="0"/>
              <a:t>‹Nº›</a:t>
            </a:fld>
            <a:endParaRPr lang="es-ES"/>
          </a:p>
        </p:txBody>
      </p:sp>
    </p:spTree>
    <p:extLst>
      <p:ext uri="{BB962C8B-B14F-4D97-AF65-F5344CB8AC3E}">
        <p14:creationId xmlns:p14="http://schemas.microsoft.com/office/powerpoint/2010/main" val="3442725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9C9BB8-E043-614C-D4F6-C5734E175A8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263CF0B9-698B-273C-61C7-50BEEDBE2E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A2CD4D31-F665-75F6-D6A7-57E54743EB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23ACFBD-8278-00A4-BC09-53281AA1B4DB}"/>
              </a:ext>
            </a:extLst>
          </p:cNvPr>
          <p:cNvSpPr>
            <a:spLocks noGrp="1"/>
          </p:cNvSpPr>
          <p:nvPr>
            <p:ph type="dt" sz="half" idx="10"/>
          </p:nvPr>
        </p:nvSpPr>
        <p:spPr/>
        <p:txBody>
          <a:bodyPr/>
          <a:lstStyle/>
          <a:p>
            <a:fld id="{85799165-5C3D-4956-B1BF-CD7F95D71928}" type="datetimeFigureOut">
              <a:rPr lang="es-ES" smtClean="0"/>
              <a:t>19/02/2025</a:t>
            </a:fld>
            <a:endParaRPr lang="es-ES"/>
          </a:p>
        </p:txBody>
      </p:sp>
      <p:sp>
        <p:nvSpPr>
          <p:cNvPr id="6" name="Marcador de pie de página 5">
            <a:extLst>
              <a:ext uri="{FF2B5EF4-FFF2-40B4-BE49-F238E27FC236}">
                <a16:creationId xmlns:a16="http://schemas.microsoft.com/office/drawing/2014/main" id="{F6230D80-7B3F-4464-8433-AEEBEB2D49E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8783B689-E9E5-1B4B-FDFB-D22F17C39F6E}"/>
              </a:ext>
            </a:extLst>
          </p:cNvPr>
          <p:cNvSpPr>
            <a:spLocks noGrp="1"/>
          </p:cNvSpPr>
          <p:nvPr>
            <p:ph type="sldNum" sz="quarter" idx="12"/>
          </p:nvPr>
        </p:nvSpPr>
        <p:spPr/>
        <p:txBody>
          <a:bodyPr/>
          <a:lstStyle/>
          <a:p>
            <a:fld id="{AC51F791-573D-4531-9D6F-06EC03F1D960}" type="slidenum">
              <a:rPr lang="es-ES" smtClean="0"/>
              <a:t>‹Nº›</a:t>
            </a:fld>
            <a:endParaRPr lang="es-ES"/>
          </a:p>
        </p:txBody>
      </p:sp>
    </p:spTree>
    <p:extLst>
      <p:ext uri="{BB962C8B-B14F-4D97-AF65-F5344CB8AC3E}">
        <p14:creationId xmlns:p14="http://schemas.microsoft.com/office/powerpoint/2010/main" val="799440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784F97D-4FEE-9A6E-9532-6D23E9541F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06651970-1A96-A0F2-3BDB-1A6F652BE5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3489B10-01AC-55F2-0B79-6313BE0E19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5799165-5C3D-4956-B1BF-CD7F95D71928}" type="datetimeFigureOut">
              <a:rPr lang="es-ES" smtClean="0"/>
              <a:t>19/02/2025</a:t>
            </a:fld>
            <a:endParaRPr lang="es-ES"/>
          </a:p>
        </p:txBody>
      </p:sp>
      <p:sp>
        <p:nvSpPr>
          <p:cNvPr id="5" name="Marcador de pie de página 4">
            <a:extLst>
              <a:ext uri="{FF2B5EF4-FFF2-40B4-BE49-F238E27FC236}">
                <a16:creationId xmlns:a16="http://schemas.microsoft.com/office/drawing/2014/main" id="{0F80B036-642D-60F9-EFC4-537D4B8650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Marcador de número de diapositiva 5">
            <a:extLst>
              <a:ext uri="{FF2B5EF4-FFF2-40B4-BE49-F238E27FC236}">
                <a16:creationId xmlns:a16="http://schemas.microsoft.com/office/drawing/2014/main" id="{BA9B3E1C-A571-24AB-E444-0184E6F96B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C51F791-573D-4531-9D6F-06EC03F1D960}" type="slidenum">
              <a:rPr lang="es-ES" smtClean="0"/>
              <a:t>‹Nº›</a:t>
            </a:fld>
            <a:endParaRPr lang="es-ES"/>
          </a:p>
        </p:txBody>
      </p:sp>
    </p:spTree>
    <p:extLst>
      <p:ext uri="{BB962C8B-B14F-4D97-AF65-F5344CB8AC3E}">
        <p14:creationId xmlns:p14="http://schemas.microsoft.com/office/powerpoint/2010/main" val="3625702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EE3E0-56DC-3E09-B64D-2BE364E3F884}"/>
              </a:ext>
            </a:extLst>
          </p:cNvPr>
          <p:cNvSpPr>
            <a:spLocks noGrp="1"/>
          </p:cNvSpPr>
          <p:nvPr>
            <p:ph type="ctrTitle"/>
          </p:nvPr>
        </p:nvSpPr>
        <p:spPr/>
        <p:txBody>
          <a:bodyPr>
            <a:normAutofit fontScale="90000"/>
          </a:bodyPr>
          <a:lstStyle/>
          <a:p>
            <a:r>
              <a:rPr lang="es-ES" dirty="0"/>
              <a:t>Indemnización adicional por Vulneración de Derechos Fundamentales</a:t>
            </a:r>
          </a:p>
        </p:txBody>
      </p:sp>
      <p:sp>
        <p:nvSpPr>
          <p:cNvPr id="3" name="Subtítulo 2">
            <a:extLst>
              <a:ext uri="{FF2B5EF4-FFF2-40B4-BE49-F238E27FC236}">
                <a16:creationId xmlns:a16="http://schemas.microsoft.com/office/drawing/2014/main" id="{DAAFBE70-971C-7BAD-FACF-27F87C3FCBAE}"/>
              </a:ext>
            </a:extLst>
          </p:cNvPr>
          <p:cNvSpPr>
            <a:spLocks noGrp="1"/>
          </p:cNvSpPr>
          <p:nvPr>
            <p:ph type="subTitle" idx="1"/>
          </p:nvPr>
        </p:nvSpPr>
        <p:spPr/>
        <p:txBody>
          <a:bodyPr>
            <a:normAutofit fontScale="77500" lnSpcReduction="20000"/>
          </a:bodyPr>
          <a:lstStyle/>
          <a:p>
            <a:r>
              <a:rPr lang="es-ES" dirty="0"/>
              <a:t>Adrián Todolí Signes</a:t>
            </a:r>
          </a:p>
          <a:p>
            <a:r>
              <a:rPr lang="es-ES" dirty="0"/>
              <a:t>Prof. Titular Derecho del trabajo y de la Seguridad Social</a:t>
            </a:r>
          </a:p>
          <a:p>
            <a:r>
              <a:rPr lang="es-ES" dirty="0"/>
              <a:t>Universidad de Valencia</a:t>
            </a:r>
          </a:p>
          <a:p>
            <a:r>
              <a:rPr lang="es-ES" dirty="0"/>
              <a:t>@TodoliAdrian</a:t>
            </a:r>
          </a:p>
          <a:p>
            <a:r>
              <a:rPr lang="es-ES" dirty="0"/>
              <a:t>www.adriantodoli.com</a:t>
            </a:r>
          </a:p>
          <a:p>
            <a:endParaRPr lang="es-ES" dirty="0"/>
          </a:p>
        </p:txBody>
      </p:sp>
    </p:spTree>
    <p:extLst>
      <p:ext uri="{BB962C8B-B14F-4D97-AF65-F5344CB8AC3E}">
        <p14:creationId xmlns:p14="http://schemas.microsoft.com/office/powerpoint/2010/main" val="2479307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25BEFA7-BF5B-1DF3-C698-447BE908C413}"/>
              </a:ext>
            </a:extLst>
          </p:cNvPr>
          <p:cNvSpPr>
            <a:spLocks noGrp="1"/>
          </p:cNvSpPr>
          <p:nvPr>
            <p:ph type="title"/>
          </p:nvPr>
        </p:nvSpPr>
        <p:spPr>
          <a:xfrm>
            <a:off x="841248" y="256032"/>
            <a:ext cx="10506456" cy="1014984"/>
          </a:xfrm>
        </p:spPr>
        <p:txBody>
          <a:bodyPr anchor="b">
            <a:normAutofit/>
          </a:bodyPr>
          <a:lstStyle/>
          <a:p>
            <a:r>
              <a:rPr lang="es-ES"/>
              <a:t>Antiguedad</a:t>
            </a:r>
            <a:endParaRPr lang="es-ES" dirty="0"/>
          </a:p>
        </p:txBody>
      </p:sp>
      <p:sp>
        <p:nvSpPr>
          <p:cNvPr id="18"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20" name="Marcador de contenido 2">
            <a:extLst>
              <a:ext uri="{FF2B5EF4-FFF2-40B4-BE49-F238E27FC236}">
                <a16:creationId xmlns:a16="http://schemas.microsoft.com/office/drawing/2014/main" id="{47337E49-712F-C04A-58E6-A171467C5EA7}"/>
              </a:ext>
            </a:extLst>
          </p:cNvPr>
          <p:cNvGraphicFramePr>
            <a:graphicFrameLocks noGrp="1"/>
          </p:cNvGraphicFramePr>
          <p:nvPr>
            <p:ph idx="1"/>
            <p:extLst>
              <p:ext uri="{D42A27DB-BD31-4B8C-83A1-F6EECF244321}">
                <p14:modId xmlns:p14="http://schemas.microsoft.com/office/powerpoint/2010/main" val="2976020117"/>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7472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5270A2-1EE9-0E08-5C8F-00A59A0E7EC7}"/>
              </a:ext>
            </a:extLst>
          </p:cNvPr>
          <p:cNvSpPr>
            <a:spLocks noGrp="1"/>
          </p:cNvSpPr>
          <p:nvPr>
            <p:ph type="title"/>
          </p:nvPr>
        </p:nvSpPr>
        <p:spPr/>
        <p:txBody>
          <a:bodyPr/>
          <a:lstStyle/>
          <a:p>
            <a:r>
              <a:rPr lang="es-ES" dirty="0"/>
              <a:t>Vulneración de más de un Derecho Fundamental</a:t>
            </a:r>
          </a:p>
        </p:txBody>
      </p:sp>
      <p:sp>
        <p:nvSpPr>
          <p:cNvPr id="3" name="Marcador de contenido 2">
            <a:extLst>
              <a:ext uri="{FF2B5EF4-FFF2-40B4-BE49-F238E27FC236}">
                <a16:creationId xmlns:a16="http://schemas.microsoft.com/office/drawing/2014/main" id="{B08DB648-DACE-52F5-A350-9CDEB645EC1C}"/>
              </a:ext>
            </a:extLst>
          </p:cNvPr>
          <p:cNvSpPr>
            <a:spLocks noGrp="1"/>
          </p:cNvSpPr>
          <p:nvPr>
            <p:ph idx="1"/>
          </p:nvPr>
        </p:nvSpPr>
        <p:spPr/>
        <p:txBody>
          <a:bodyPr/>
          <a:lstStyle/>
          <a:p>
            <a:r>
              <a:rPr lang="es-ES" sz="1800" dirty="0">
                <a:effectLst/>
                <a:latin typeface="Times New Roman" panose="02020603050405020304" pitchFamily="18" charset="0"/>
                <a:ea typeface="Aptos" panose="020B0004020202020204" pitchFamily="34" charset="0"/>
              </a:rPr>
              <a:t>STSJ de Galicia de 14 de febrero de 2023 (</a:t>
            </a:r>
            <a:r>
              <a:rPr lang="es-ES" sz="1800" dirty="0" err="1">
                <a:effectLst/>
                <a:latin typeface="Times New Roman" panose="02020603050405020304" pitchFamily="18" charset="0"/>
                <a:ea typeface="Aptos" panose="020B0004020202020204" pitchFamily="34" charset="0"/>
              </a:rPr>
              <a:t>rec.</a:t>
            </a:r>
            <a:r>
              <a:rPr lang="es-ES" sz="1800" dirty="0">
                <a:effectLst/>
                <a:latin typeface="Times New Roman" panose="02020603050405020304" pitchFamily="18" charset="0"/>
                <a:ea typeface="Aptos" panose="020B0004020202020204" pitchFamily="34" charset="0"/>
              </a:rPr>
              <a:t> 6185/2022) condena a 15.000 euros por daños morales por vulneración del derecho a la indemnidad (la persona despedida presentó varias demandas contra la empresa y asistió como testigo en favor de compañeros de trabajo) y de la libertad de expresión (envió 74 correos electrónicos a la empresa con incidencias e irregularidades en el trabajo).</a:t>
            </a:r>
          </a:p>
          <a:p>
            <a:r>
              <a:rPr lang="es-ES" sz="1800" dirty="0">
                <a:latin typeface="Times New Roman" panose="02020603050405020304" pitchFamily="18" charset="0"/>
                <a:ea typeface="Aptos" panose="020B0004020202020204" pitchFamily="34" charset="0"/>
              </a:rPr>
              <a:t>L</a:t>
            </a:r>
            <a:r>
              <a:rPr lang="es-ES" sz="1800" dirty="0">
                <a:effectLst/>
                <a:latin typeface="Times New Roman" panose="02020603050405020304" pitchFamily="18" charset="0"/>
                <a:ea typeface="Aptos" panose="020B0004020202020204" pitchFamily="34" charset="0"/>
              </a:rPr>
              <a:t>a STSJ de Cataluña de 21 de octubre de 2021 (</a:t>
            </a:r>
            <a:r>
              <a:rPr lang="es-ES" sz="1800" dirty="0" err="1">
                <a:effectLst/>
                <a:latin typeface="Times New Roman" panose="02020603050405020304" pitchFamily="18" charset="0"/>
                <a:ea typeface="Aptos" panose="020B0004020202020204" pitchFamily="34" charset="0"/>
              </a:rPr>
              <a:t>rec.</a:t>
            </a:r>
            <a:r>
              <a:rPr lang="es-ES" sz="1800" dirty="0">
                <a:effectLst/>
                <a:latin typeface="Times New Roman" panose="02020603050405020304" pitchFamily="18" charset="0"/>
                <a:ea typeface="Aptos" panose="020B0004020202020204" pitchFamily="34" charset="0"/>
              </a:rPr>
              <a:t> 1864/2021) condena a una indemnización de 15.000 euros por vulnerar la garantía de indemnidad (despido por reclamación interna de horas extras devengadas y no abonadas) y por discriminación (también solicitó el permiso parental del art. 37.6 ET)</a:t>
            </a:r>
            <a:r>
              <a:rPr lang="es-ES" sz="1800" dirty="0">
                <a:latin typeface="Times New Roman" panose="02020603050405020304" pitchFamily="18" charset="0"/>
                <a:ea typeface="Aptos" panose="020B0004020202020204" pitchFamily="34" charset="0"/>
              </a:rPr>
              <a:t>.</a:t>
            </a:r>
          </a:p>
          <a:p>
            <a:pPr algn="just"/>
            <a:r>
              <a:rPr lang="es-ES" sz="1800" dirty="0">
                <a:latin typeface="Times New Roman" panose="02020603050405020304" pitchFamily="18" charset="0"/>
                <a:ea typeface="Aptos" panose="020B0004020202020204" pitchFamily="34" charset="0"/>
              </a:rPr>
              <a:t>D</a:t>
            </a:r>
            <a:r>
              <a:rPr lang="es-ES" sz="1800" dirty="0">
                <a:effectLst/>
                <a:latin typeface="Times New Roman" panose="02020603050405020304" pitchFamily="18" charset="0"/>
                <a:ea typeface="Aptos" panose="020B0004020202020204" pitchFamily="34" charset="0"/>
              </a:rPr>
              <a:t>oble vulneración la indemnización ha alcanzado los 25.001 euros por exclusión de una representante sindical en excedencia forzosa que no es subrogada cuando sí existía obligación, lo que implica vulneración de la libertad sindical y discriminación (art. 17 ET)</a:t>
            </a:r>
            <a:r>
              <a:rPr lang="es-ES" dirty="0">
                <a:effectLst/>
              </a:rPr>
              <a:t> </a:t>
            </a:r>
            <a:r>
              <a:rPr lang="es-ES" sz="1800" kern="100" dirty="0">
                <a:effectLst/>
                <a:latin typeface="Times New Roman" panose="02020603050405020304" pitchFamily="18" charset="0"/>
                <a:ea typeface="Aptos" panose="020B0004020202020204" pitchFamily="34" charset="0"/>
                <a:cs typeface="Times New Roman" panose="02020603050405020304" pitchFamily="18" charset="0"/>
              </a:rPr>
              <a:t>SJS de Oviedo de 13 de octubre de 2021 (</a:t>
            </a:r>
            <a:r>
              <a:rPr lang="es-ES" sz="1800" kern="100" dirty="0" err="1">
                <a:effectLst/>
                <a:latin typeface="Times New Roman" panose="02020603050405020304" pitchFamily="18" charset="0"/>
                <a:ea typeface="Aptos" panose="020B0004020202020204" pitchFamily="34" charset="0"/>
                <a:cs typeface="Times New Roman" panose="02020603050405020304" pitchFamily="18" charset="0"/>
              </a:rPr>
              <a:t>proc</a:t>
            </a:r>
            <a:r>
              <a:rPr lang="es-ES" sz="1800" kern="100" dirty="0">
                <a:effectLst/>
                <a:latin typeface="Times New Roman" panose="02020603050405020304" pitchFamily="18" charset="0"/>
                <a:ea typeface="Aptos" panose="020B0004020202020204" pitchFamily="34" charset="0"/>
                <a:cs typeface="Times New Roman" panose="02020603050405020304" pitchFamily="18" charset="0"/>
              </a:rPr>
              <a:t>. 25/2021).</a:t>
            </a:r>
          </a:p>
          <a:p>
            <a:pPr algn="just"/>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ES" dirty="0"/>
          </a:p>
        </p:txBody>
      </p:sp>
    </p:spTree>
    <p:extLst>
      <p:ext uri="{BB962C8B-B14F-4D97-AF65-F5344CB8AC3E}">
        <p14:creationId xmlns:p14="http://schemas.microsoft.com/office/powerpoint/2010/main" val="1368952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F384549-9189-E02A-BF22-08C85382ACF1}"/>
              </a:ext>
            </a:extLst>
          </p:cNvPr>
          <p:cNvSpPr>
            <a:spLocks noGrp="1"/>
          </p:cNvSpPr>
          <p:nvPr>
            <p:ph type="title"/>
          </p:nvPr>
        </p:nvSpPr>
        <p:spPr>
          <a:xfrm>
            <a:off x="645065" y="1463040"/>
            <a:ext cx="3796306" cy="2690949"/>
          </a:xfrm>
        </p:spPr>
        <p:txBody>
          <a:bodyPr anchor="t">
            <a:normAutofit/>
          </a:bodyPr>
          <a:lstStyle/>
          <a:p>
            <a:r>
              <a:rPr lang="es-ES" dirty="0"/>
              <a:t>Vulneración de más de un Derecho Fundamental</a:t>
            </a:r>
          </a:p>
        </p:txBody>
      </p:sp>
      <p:grpSp>
        <p:nvGrpSpPr>
          <p:cNvPr id="10"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43F1FB44-F816-C098-FB82-D3989A9D556F}"/>
              </a:ext>
            </a:extLst>
          </p:cNvPr>
          <p:cNvSpPr>
            <a:spLocks noGrp="1"/>
          </p:cNvSpPr>
          <p:nvPr>
            <p:ph idx="1"/>
          </p:nvPr>
        </p:nvSpPr>
        <p:spPr>
          <a:xfrm>
            <a:off x="5656218" y="1463039"/>
            <a:ext cx="5542387" cy="4300447"/>
          </a:xfrm>
        </p:spPr>
        <p:txBody>
          <a:bodyPr anchor="t">
            <a:normAutofit/>
          </a:bodyPr>
          <a:lstStyle/>
          <a:p>
            <a:r>
              <a:rPr lang="es-ES" sz="1500" dirty="0">
                <a:latin typeface="Times New Roman" panose="02020603050405020304" pitchFamily="18" charset="0"/>
                <a:ea typeface="Aptos" panose="020B0004020202020204" pitchFamily="34" charset="0"/>
              </a:rPr>
              <a:t>C</a:t>
            </a:r>
            <a:r>
              <a:rPr lang="es-ES" sz="1500" dirty="0">
                <a:effectLst/>
                <a:latin typeface="Times New Roman" panose="02020603050405020304" pitchFamily="18" charset="0"/>
                <a:ea typeface="Aptos" panose="020B0004020202020204" pitchFamily="34" charset="0"/>
              </a:rPr>
              <a:t>ondena a 10.000 euros por daños morales provocados por la vulneración de los derechos de libertad de expresión y de libertad sindical en un caso en el que un representante sindical es despedido por subir un video a </a:t>
            </a:r>
            <a:r>
              <a:rPr lang="es-ES" sz="1500" dirty="0" err="1">
                <a:effectLst/>
                <a:latin typeface="Times New Roman" panose="02020603050405020304" pitchFamily="18" charset="0"/>
                <a:ea typeface="Aptos" panose="020B0004020202020204" pitchFamily="34" charset="0"/>
              </a:rPr>
              <a:t>Tik-Tok</a:t>
            </a:r>
            <a:r>
              <a:rPr lang="es-ES" sz="1500" dirty="0">
                <a:effectLst/>
                <a:latin typeface="Times New Roman" panose="02020603050405020304" pitchFamily="18" charset="0"/>
                <a:ea typeface="Aptos" panose="020B0004020202020204" pitchFamily="34" charset="0"/>
              </a:rPr>
              <a:t> relativo a las condiciones laborales impuestas por la empresa</a:t>
            </a:r>
            <a:r>
              <a:rPr lang="es-ES" sz="1500" dirty="0">
                <a:effectLst/>
              </a:rPr>
              <a:t> </a:t>
            </a:r>
            <a:r>
              <a:rPr lang="es-ES" sz="1500" kern="0" dirty="0">
                <a:effectLst/>
                <a:latin typeface="Times New Roman" panose="02020603050405020304" pitchFamily="18" charset="0"/>
                <a:ea typeface="Times New Roman" panose="02020603050405020304" pitchFamily="18" charset="0"/>
                <a:cs typeface="Times New Roman" panose="02020603050405020304" pitchFamily="18" charset="0"/>
              </a:rPr>
              <a:t>STSJ de Cataluña de 27 de diciembre de 2022 (</a:t>
            </a:r>
            <a:r>
              <a:rPr lang="es-ES" sz="1500" kern="0" dirty="0" err="1">
                <a:effectLst/>
                <a:latin typeface="Times New Roman" panose="02020603050405020304" pitchFamily="18" charset="0"/>
                <a:ea typeface="Times New Roman" panose="02020603050405020304" pitchFamily="18" charset="0"/>
                <a:cs typeface="Times New Roman" panose="02020603050405020304" pitchFamily="18" charset="0"/>
              </a:rPr>
              <a:t>rec.</a:t>
            </a:r>
            <a:r>
              <a:rPr lang="es-ES" sz="1500" kern="0" dirty="0">
                <a:effectLst/>
                <a:latin typeface="Times New Roman" panose="02020603050405020304" pitchFamily="18" charset="0"/>
                <a:ea typeface="Times New Roman" panose="02020603050405020304" pitchFamily="18" charset="0"/>
                <a:cs typeface="Times New Roman" panose="02020603050405020304" pitchFamily="18" charset="0"/>
              </a:rPr>
              <a:t> 2979/2022).</a:t>
            </a:r>
            <a:endParaRPr lang="es-ES" sz="15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ES" sz="1500" dirty="0">
              <a:effectLst/>
              <a:latin typeface="Times New Roman" panose="02020603050405020304" pitchFamily="18" charset="0"/>
              <a:ea typeface="Aptos" panose="020B0004020202020204" pitchFamily="34" charset="0"/>
            </a:endParaRPr>
          </a:p>
          <a:p>
            <a:r>
              <a:rPr lang="es-ES" sz="1500" dirty="0">
                <a:effectLst/>
                <a:latin typeface="Times New Roman" panose="02020603050405020304" pitchFamily="18" charset="0"/>
                <a:ea typeface="Aptos" panose="020B0004020202020204" pitchFamily="34" charset="0"/>
              </a:rPr>
              <a:t>STSJ de Madrid de 25 de noviembre de 2022 (</a:t>
            </a:r>
            <a:r>
              <a:rPr lang="es-ES" sz="1500" dirty="0" err="1">
                <a:effectLst/>
                <a:latin typeface="Times New Roman" panose="02020603050405020304" pitchFamily="18" charset="0"/>
                <a:ea typeface="Aptos" panose="020B0004020202020204" pitchFamily="34" charset="0"/>
              </a:rPr>
              <a:t>rec.</a:t>
            </a:r>
            <a:r>
              <a:rPr lang="es-ES" sz="1500" dirty="0">
                <a:effectLst/>
                <a:latin typeface="Times New Roman" panose="02020603050405020304" pitchFamily="18" charset="0"/>
                <a:ea typeface="Aptos" panose="020B0004020202020204" pitchFamily="34" charset="0"/>
              </a:rPr>
              <a:t> 1031/2022) que condena a 10.000 euros de indemnización por vulneración de los derechos de libertad de expresión y de información del trabajador. El despido de un guionista de RTVE es causado por la inclusión de un rótulo sobreimpresionado en una noticia que dice “Ascensión se va de España como su abuelo”. Se podría así entender una doble vulneración; i) de la libertad de expresión de cualquier persona; </a:t>
            </a:r>
            <a:r>
              <a:rPr lang="es-ES" sz="1500" dirty="0" err="1">
                <a:effectLst/>
                <a:latin typeface="Times New Roman" panose="02020603050405020304" pitchFamily="18" charset="0"/>
                <a:ea typeface="Aptos" panose="020B0004020202020204" pitchFamily="34" charset="0"/>
              </a:rPr>
              <a:t>ii</a:t>
            </a:r>
            <a:r>
              <a:rPr lang="es-ES" sz="1500" dirty="0">
                <a:effectLst/>
                <a:latin typeface="Times New Roman" panose="02020603050405020304" pitchFamily="18" charset="0"/>
                <a:ea typeface="Aptos" panose="020B0004020202020204" pitchFamily="34" charset="0"/>
              </a:rPr>
              <a:t>) de la libertad de información como periodista en un medio informativo</a:t>
            </a:r>
            <a:endParaRPr lang="es-ES" sz="1500" dirty="0"/>
          </a:p>
        </p:txBody>
      </p:sp>
    </p:spTree>
    <p:extLst>
      <p:ext uri="{BB962C8B-B14F-4D97-AF65-F5344CB8AC3E}">
        <p14:creationId xmlns:p14="http://schemas.microsoft.com/office/powerpoint/2010/main" val="2476664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F133651-9EB8-A766-38B1-A02BC8B28ADA}"/>
              </a:ext>
            </a:extLst>
          </p:cNvPr>
          <p:cNvSpPr>
            <a:spLocks noGrp="1"/>
          </p:cNvSpPr>
          <p:nvPr>
            <p:ph type="title"/>
          </p:nvPr>
        </p:nvSpPr>
        <p:spPr>
          <a:xfrm>
            <a:off x="645065" y="1463040"/>
            <a:ext cx="3796306" cy="2690949"/>
          </a:xfrm>
        </p:spPr>
        <p:txBody>
          <a:bodyPr anchor="t">
            <a:normAutofit/>
          </a:bodyPr>
          <a:lstStyle/>
          <a:p>
            <a:r>
              <a:rPr lang="es-ES" sz="4800"/>
              <a:t>Reincidencia en la conducta</a:t>
            </a:r>
          </a:p>
        </p:txBody>
      </p:sp>
      <p:grpSp>
        <p:nvGrpSpPr>
          <p:cNvPr id="10"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AE8FD1CE-AB2F-E861-F43C-8B7C032C6EA1}"/>
              </a:ext>
            </a:extLst>
          </p:cNvPr>
          <p:cNvSpPr>
            <a:spLocks noGrp="1"/>
          </p:cNvSpPr>
          <p:nvPr>
            <p:ph idx="1"/>
          </p:nvPr>
        </p:nvSpPr>
        <p:spPr>
          <a:xfrm>
            <a:off x="5656218" y="1463039"/>
            <a:ext cx="5542387" cy="4300447"/>
          </a:xfrm>
        </p:spPr>
        <p:txBody>
          <a:bodyPr anchor="t">
            <a:normAutofit/>
          </a:bodyPr>
          <a:lstStyle/>
          <a:p>
            <a:r>
              <a:rPr lang="es-ES" sz="2000" dirty="0">
                <a:latin typeface="Times New Roman" panose="02020603050405020304" pitchFamily="18" charset="0"/>
                <a:ea typeface="Aptos" panose="020B0004020202020204" pitchFamily="34" charset="0"/>
              </a:rPr>
              <a:t>Y</a:t>
            </a:r>
            <a:r>
              <a:rPr lang="es-ES" sz="2000" dirty="0">
                <a:effectLst/>
                <a:latin typeface="Times New Roman" panose="02020603050405020304" pitchFamily="18" charset="0"/>
                <a:ea typeface="Aptos" panose="020B0004020202020204" pitchFamily="34" charset="0"/>
              </a:rPr>
              <a:t>a había vulnerado el derecho a la indemnidad de la persona trabajadora en el pasado mediante un despido declarado nulo y que vuelve a reincidir despidiendo de nuevo al trabajador, se considera adecuada una indemnización de 30.000 euros </a:t>
            </a:r>
            <a:r>
              <a:rPr lang="es-ES" sz="2000" kern="0" dirty="0">
                <a:effectLst/>
                <a:latin typeface="Times New Roman" panose="02020603050405020304" pitchFamily="18" charset="0"/>
                <a:ea typeface="Times New Roman" panose="02020603050405020304" pitchFamily="18" charset="0"/>
              </a:rPr>
              <a:t>STSJ de País Vasco de 10 de enero de 2023 (</a:t>
            </a:r>
            <a:r>
              <a:rPr lang="es-ES" sz="2000" kern="0" dirty="0" err="1">
                <a:effectLst/>
                <a:latin typeface="Times New Roman" panose="02020603050405020304" pitchFamily="18" charset="0"/>
                <a:ea typeface="Times New Roman" panose="02020603050405020304" pitchFamily="18" charset="0"/>
              </a:rPr>
              <a:t>rec.</a:t>
            </a:r>
            <a:r>
              <a:rPr lang="es-ES" sz="2000" kern="0" dirty="0">
                <a:effectLst/>
                <a:latin typeface="Times New Roman" panose="02020603050405020304" pitchFamily="18" charset="0"/>
                <a:ea typeface="Times New Roman" panose="02020603050405020304" pitchFamily="18" charset="0"/>
              </a:rPr>
              <a:t> 2559/2022).</a:t>
            </a:r>
          </a:p>
          <a:p>
            <a:r>
              <a:rPr lang="es-ES" sz="2000" dirty="0">
                <a:effectLst/>
                <a:latin typeface="Times New Roman" panose="02020603050405020304" pitchFamily="18" charset="0"/>
                <a:ea typeface="Aptos" panose="020B0004020202020204" pitchFamily="34" charset="0"/>
              </a:rPr>
              <a:t>Tribunal Supremo en sentencia de 20 de abril de 2022 (</a:t>
            </a:r>
            <a:r>
              <a:rPr lang="es-ES" sz="2000" dirty="0" err="1">
                <a:effectLst/>
                <a:latin typeface="Times New Roman" panose="02020603050405020304" pitchFamily="18" charset="0"/>
                <a:ea typeface="Aptos" panose="020B0004020202020204" pitchFamily="34" charset="0"/>
              </a:rPr>
              <a:t>rec.</a:t>
            </a:r>
            <a:r>
              <a:rPr lang="es-ES" sz="2000" dirty="0">
                <a:effectLst/>
                <a:latin typeface="Times New Roman" panose="02020603050405020304" pitchFamily="18" charset="0"/>
                <a:ea typeface="Aptos" panose="020B0004020202020204" pitchFamily="34" charset="0"/>
              </a:rPr>
              <a:t> 2391/2019) para conceder una indemnización de 60.000 euros argumentó, entre otros agravantes, que otra trabajadora distinta a la demandante había presentado la dimisión por la situación que se vivía en la empres</a:t>
            </a:r>
            <a:r>
              <a:rPr lang="es-ES" sz="2000" kern="0" dirty="0">
                <a:latin typeface="Times New Roman" panose="02020603050405020304" pitchFamily="18" charset="0"/>
                <a:ea typeface="Aptos" panose="020B0004020202020204" pitchFamily="34" charset="0"/>
              </a:rPr>
              <a:t>a</a:t>
            </a:r>
            <a:endParaRPr lang="es-ES" sz="2000" dirty="0"/>
          </a:p>
        </p:txBody>
      </p:sp>
    </p:spTree>
    <p:extLst>
      <p:ext uri="{BB962C8B-B14F-4D97-AF65-F5344CB8AC3E}">
        <p14:creationId xmlns:p14="http://schemas.microsoft.com/office/powerpoint/2010/main" val="1983573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8FA95F5-20E1-0A19-1FC3-2458FBFFD380}"/>
              </a:ext>
            </a:extLst>
          </p:cNvPr>
          <p:cNvSpPr>
            <a:spLocks noGrp="1"/>
          </p:cNvSpPr>
          <p:nvPr>
            <p:ph type="title"/>
          </p:nvPr>
        </p:nvSpPr>
        <p:spPr>
          <a:xfrm>
            <a:off x="645065" y="1463040"/>
            <a:ext cx="3796306" cy="2690949"/>
          </a:xfrm>
        </p:spPr>
        <p:txBody>
          <a:bodyPr anchor="t">
            <a:normAutofit/>
          </a:bodyPr>
          <a:lstStyle/>
          <a:p>
            <a:r>
              <a:rPr lang="es-ES" dirty="0"/>
              <a:t>Consecuencias de la conducta (IT)</a:t>
            </a:r>
          </a:p>
        </p:txBody>
      </p:sp>
      <p:grpSp>
        <p:nvGrpSpPr>
          <p:cNvPr id="10"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6DAB8190-4885-A5D2-C74B-8075AE667F0D}"/>
              </a:ext>
            </a:extLst>
          </p:cNvPr>
          <p:cNvSpPr>
            <a:spLocks noGrp="1"/>
          </p:cNvSpPr>
          <p:nvPr>
            <p:ph idx="1"/>
          </p:nvPr>
        </p:nvSpPr>
        <p:spPr>
          <a:xfrm>
            <a:off x="5656218" y="1463039"/>
            <a:ext cx="5542387" cy="4300447"/>
          </a:xfrm>
        </p:spPr>
        <p:txBody>
          <a:bodyPr anchor="t">
            <a:normAutofit/>
          </a:bodyPr>
          <a:lstStyle/>
          <a:p>
            <a:r>
              <a:rPr lang="es-ES" sz="1500" dirty="0">
                <a:latin typeface="Times New Roman" panose="02020603050405020304" pitchFamily="18" charset="0"/>
                <a:ea typeface="Aptos" panose="020B0004020202020204" pitchFamily="34" charset="0"/>
              </a:rPr>
              <a:t>L</a:t>
            </a:r>
            <a:r>
              <a:rPr lang="es-ES" sz="1500" dirty="0">
                <a:effectLst/>
                <a:latin typeface="Times New Roman" panose="02020603050405020304" pitchFamily="18" charset="0"/>
                <a:ea typeface="Aptos" panose="020B0004020202020204" pitchFamily="34" charset="0"/>
              </a:rPr>
              <a:t>a situación de </a:t>
            </a:r>
            <a:r>
              <a:rPr lang="es-ES" sz="1500" b="1" dirty="0">
                <a:effectLst/>
                <a:latin typeface="Times New Roman" panose="02020603050405020304" pitchFamily="18" charset="0"/>
                <a:ea typeface="Aptos" panose="020B0004020202020204" pitchFamily="34" charset="0"/>
              </a:rPr>
              <a:t>incapacidad temporal </a:t>
            </a:r>
            <a:r>
              <a:rPr lang="es-ES" sz="1500" dirty="0">
                <a:effectLst/>
                <a:latin typeface="Times New Roman" panose="02020603050405020304" pitchFamily="18" charset="0"/>
                <a:ea typeface="Aptos" panose="020B0004020202020204" pitchFamily="34" charset="0"/>
              </a:rPr>
              <a:t>de la persona trabajadora. En este sentido, la STS de 20 de abril de 2022 (</a:t>
            </a:r>
            <a:r>
              <a:rPr lang="es-ES" sz="1500" dirty="0" err="1">
                <a:effectLst/>
                <a:latin typeface="Times New Roman" panose="02020603050405020304" pitchFamily="18" charset="0"/>
                <a:ea typeface="Aptos" panose="020B0004020202020204" pitchFamily="34" charset="0"/>
              </a:rPr>
              <a:t>rec.</a:t>
            </a:r>
            <a:r>
              <a:rPr lang="es-ES" sz="1500" dirty="0">
                <a:effectLst/>
                <a:latin typeface="Times New Roman" panose="02020603050405020304" pitchFamily="18" charset="0"/>
                <a:ea typeface="Aptos" panose="020B0004020202020204" pitchFamily="34" charset="0"/>
              </a:rPr>
              <a:t> 2391/2019) admite una condena de 60.000 euros (dos años de salario) por una Incapacidad temporal cuyos orígenes estaban relacionados con aspectos que finalmente dieron lugar a la violación de derechos fundamentales.</a:t>
            </a:r>
          </a:p>
          <a:p>
            <a:r>
              <a:rPr lang="es-ES" sz="1500" dirty="0">
                <a:effectLst/>
                <a:latin typeface="Times New Roman" panose="02020603050405020304" pitchFamily="18" charset="0"/>
                <a:ea typeface="Aptos" panose="020B0004020202020204" pitchFamily="34" charset="0"/>
              </a:rPr>
              <a:t>STS de 14 de noviembre de 2023 (</a:t>
            </a:r>
            <a:r>
              <a:rPr lang="es-ES" sz="1500" dirty="0" err="1">
                <a:effectLst/>
                <a:latin typeface="Times New Roman" panose="02020603050405020304" pitchFamily="18" charset="0"/>
                <a:ea typeface="Aptos" panose="020B0004020202020204" pitchFamily="34" charset="0"/>
              </a:rPr>
              <a:t>rec.</a:t>
            </a:r>
            <a:r>
              <a:rPr lang="es-ES" sz="1500" dirty="0">
                <a:effectLst/>
                <a:latin typeface="Times New Roman" panose="02020603050405020304" pitchFamily="18" charset="0"/>
                <a:ea typeface="Aptos" panose="020B0004020202020204" pitchFamily="34" charset="0"/>
              </a:rPr>
              <a:t> 1975/2021) condena a una indemnización de 25.000 euros (6 meses de salario) a una persona despedida por su situación de salud, en la que, adicionalmente, la empresa se niega a proporcionarle una silla adecuada a sus padecimientos y limitaciones, a la vez que, durante todo el proceso conflictivo, la persona inicia dos situaciones de incapacidad temporal</a:t>
            </a:r>
            <a:r>
              <a:rPr lang="es-ES" sz="1500" dirty="0">
                <a:latin typeface="Times New Roman" panose="02020603050405020304" pitchFamily="18" charset="0"/>
                <a:ea typeface="Aptos" panose="020B0004020202020204" pitchFamily="34" charset="0"/>
              </a:rPr>
              <a:t>.</a:t>
            </a:r>
          </a:p>
          <a:p>
            <a:r>
              <a:rPr lang="es-ES" sz="1500" dirty="0">
                <a:latin typeface="Times New Roman" panose="02020603050405020304" pitchFamily="18" charset="0"/>
                <a:ea typeface="Aptos" panose="020B0004020202020204" pitchFamily="34" charset="0"/>
              </a:rPr>
              <a:t>L</a:t>
            </a:r>
            <a:r>
              <a:rPr lang="es-ES" sz="1500" dirty="0">
                <a:effectLst/>
                <a:latin typeface="Times New Roman" panose="02020603050405020304" pitchFamily="18" charset="0"/>
                <a:ea typeface="Aptos" panose="020B0004020202020204" pitchFamily="34" charset="0"/>
              </a:rPr>
              <a:t>a STSJ de País Vasco de 28 de junio de 2022 (</a:t>
            </a:r>
            <a:r>
              <a:rPr lang="es-ES" sz="1500" dirty="0" err="1">
                <a:effectLst/>
                <a:latin typeface="Times New Roman" panose="02020603050405020304" pitchFamily="18" charset="0"/>
                <a:ea typeface="Aptos" panose="020B0004020202020204" pitchFamily="34" charset="0"/>
              </a:rPr>
              <a:t>rec.</a:t>
            </a:r>
            <a:r>
              <a:rPr lang="es-ES" sz="1500" dirty="0">
                <a:effectLst/>
                <a:latin typeface="Times New Roman" panose="02020603050405020304" pitchFamily="18" charset="0"/>
                <a:ea typeface="Aptos" panose="020B0004020202020204" pitchFamily="34" charset="0"/>
              </a:rPr>
              <a:t> 19/2022) condena a 16.000 euros (un año de salario) por vulneración de la garantía de indemnidad a una persona trabajadora que durante el proceso conflictivo sufre una incapacidad temporal</a:t>
            </a:r>
            <a:endParaRPr lang="es-ES" sz="1500" dirty="0"/>
          </a:p>
        </p:txBody>
      </p:sp>
    </p:spTree>
    <p:extLst>
      <p:ext uri="{BB962C8B-B14F-4D97-AF65-F5344CB8AC3E}">
        <p14:creationId xmlns:p14="http://schemas.microsoft.com/office/powerpoint/2010/main" val="536166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8038F65-EEB4-771E-2110-F91E413BAFFD}"/>
              </a:ext>
            </a:extLst>
          </p:cNvPr>
          <p:cNvSpPr>
            <a:spLocks noGrp="1"/>
          </p:cNvSpPr>
          <p:nvPr>
            <p:ph type="title"/>
          </p:nvPr>
        </p:nvSpPr>
        <p:spPr>
          <a:xfrm>
            <a:off x="841248" y="256032"/>
            <a:ext cx="10506456" cy="1014984"/>
          </a:xfrm>
        </p:spPr>
        <p:txBody>
          <a:bodyPr anchor="b">
            <a:normAutofit/>
          </a:bodyPr>
          <a:lstStyle/>
          <a:p>
            <a:r>
              <a:rPr lang="es-ES" dirty="0"/>
              <a:t>Especial reproche de la conducta</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Marcador de contenido 2">
            <a:extLst>
              <a:ext uri="{FF2B5EF4-FFF2-40B4-BE49-F238E27FC236}">
                <a16:creationId xmlns:a16="http://schemas.microsoft.com/office/drawing/2014/main" id="{A091D6E0-2789-5D8F-DBB3-51FE46191194}"/>
              </a:ext>
            </a:extLst>
          </p:cNvPr>
          <p:cNvGraphicFramePr>
            <a:graphicFrameLocks noGrp="1"/>
          </p:cNvGraphicFramePr>
          <p:nvPr>
            <p:ph idx="1"/>
            <p:extLst>
              <p:ext uri="{D42A27DB-BD31-4B8C-83A1-F6EECF244321}">
                <p14:modId xmlns:p14="http://schemas.microsoft.com/office/powerpoint/2010/main" val="4063781046"/>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1895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BD85E72-5392-E442-F3F1-3153BD4DF292}"/>
              </a:ext>
            </a:extLst>
          </p:cNvPr>
          <p:cNvSpPr>
            <a:spLocks noGrp="1"/>
          </p:cNvSpPr>
          <p:nvPr>
            <p:ph type="title"/>
          </p:nvPr>
        </p:nvSpPr>
        <p:spPr>
          <a:xfrm>
            <a:off x="645065" y="1463040"/>
            <a:ext cx="3796306" cy="2690949"/>
          </a:xfrm>
        </p:spPr>
        <p:txBody>
          <a:bodyPr anchor="t">
            <a:normAutofit/>
          </a:bodyPr>
          <a:lstStyle/>
          <a:p>
            <a:r>
              <a:rPr lang="es-ES" sz="4800"/>
              <a:t>Existencia de otra forma de reparación</a:t>
            </a:r>
          </a:p>
        </p:txBody>
      </p:sp>
      <p:grpSp>
        <p:nvGrpSpPr>
          <p:cNvPr id="10"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E7827D3A-94EE-05A0-2421-47B702FCFB3C}"/>
              </a:ext>
            </a:extLst>
          </p:cNvPr>
          <p:cNvSpPr>
            <a:spLocks noGrp="1"/>
          </p:cNvSpPr>
          <p:nvPr>
            <p:ph idx="1"/>
          </p:nvPr>
        </p:nvSpPr>
        <p:spPr>
          <a:xfrm>
            <a:off x="5656218" y="1463039"/>
            <a:ext cx="5542387" cy="4300447"/>
          </a:xfrm>
        </p:spPr>
        <p:txBody>
          <a:bodyPr anchor="t">
            <a:normAutofit/>
          </a:bodyPr>
          <a:lstStyle/>
          <a:p>
            <a:r>
              <a:rPr lang="es-ES" sz="2200">
                <a:latin typeface="Times New Roman" panose="02020603050405020304" pitchFamily="18" charset="0"/>
                <a:ea typeface="Aptos" panose="020B0004020202020204" pitchFamily="34" charset="0"/>
              </a:rPr>
              <a:t>E</a:t>
            </a:r>
            <a:r>
              <a:rPr lang="es-ES" sz="2200">
                <a:effectLst/>
                <a:latin typeface="Times New Roman" panose="02020603050405020304" pitchFamily="18" charset="0"/>
                <a:ea typeface="Aptos" panose="020B0004020202020204" pitchFamily="34" charset="0"/>
              </a:rPr>
              <a:t>n aquellos casos en los que la nulidad no es posible o no existe otra forma de reparar el daño, la indemnización debería ser mayor. Así, por ejemplo, la STSJ de Cataluña de 30 de abril de 2021 (rec. 5044/2020) condena a 25.000 euros de indemnización de daños morales a una persona que solicita la extinción indemnizada del art. 50 ET (y, por tanto, no hay nulidad) por vulneración del derecho a la intimidad y a la dignidad</a:t>
            </a:r>
          </a:p>
          <a:p>
            <a:endParaRPr lang="es-ES" sz="2200"/>
          </a:p>
        </p:txBody>
      </p:sp>
    </p:spTree>
    <p:extLst>
      <p:ext uri="{BB962C8B-B14F-4D97-AF65-F5344CB8AC3E}">
        <p14:creationId xmlns:p14="http://schemas.microsoft.com/office/powerpoint/2010/main" val="3032749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C847FE9-4A67-844C-EE74-D289ACC3B35C}"/>
              </a:ext>
            </a:extLst>
          </p:cNvPr>
          <p:cNvSpPr>
            <a:spLocks noGrp="1"/>
          </p:cNvSpPr>
          <p:nvPr>
            <p:ph type="title"/>
          </p:nvPr>
        </p:nvSpPr>
        <p:spPr>
          <a:xfrm>
            <a:off x="1043631" y="809898"/>
            <a:ext cx="10173010" cy="1554480"/>
          </a:xfrm>
        </p:spPr>
        <p:txBody>
          <a:bodyPr anchor="ctr">
            <a:normAutofit/>
          </a:bodyPr>
          <a:lstStyle/>
          <a:p>
            <a:r>
              <a:rPr lang="es-ES" sz="4800"/>
              <a:t>Criterios no encontrados para la cuantificación del daño </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Marcador de contenido 2">
            <a:extLst>
              <a:ext uri="{FF2B5EF4-FFF2-40B4-BE49-F238E27FC236}">
                <a16:creationId xmlns:a16="http://schemas.microsoft.com/office/drawing/2014/main" id="{EFC343B6-B2A7-DCBB-FE06-14BD4D6EE4C2}"/>
              </a:ext>
            </a:extLst>
          </p:cNvPr>
          <p:cNvGraphicFramePr>
            <a:graphicFrameLocks noGrp="1"/>
          </p:cNvGraphicFramePr>
          <p:nvPr>
            <p:ph idx="1"/>
            <p:extLst>
              <p:ext uri="{D42A27DB-BD31-4B8C-83A1-F6EECF244321}">
                <p14:modId xmlns:p14="http://schemas.microsoft.com/office/powerpoint/2010/main" val="2119573756"/>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6488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A85B66-767B-ADF3-E0BE-92AA4F37F405}"/>
              </a:ext>
            </a:extLst>
          </p:cNvPr>
          <p:cNvSpPr>
            <a:spLocks noGrp="1"/>
          </p:cNvSpPr>
          <p:nvPr>
            <p:ph type="title"/>
          </p:nvPr>
        </p:nvSpPr>
        <p:spPr/>
        <p:txBody>
          <a:bodyPr/>
          <a:lstStyle/>
          <a:p>
            <a:endParaRPr lang="es-ES"/>
          </a:p>
        </p:txBody>
      </p:sp>
      <p:pic>
        <p:nvPicPr>
          <p:cNvPr id="5" name="Marcador de contenido 4">
            <a:extLst>
              <a:ext uri="{FF2B5EF4-FFF2-40B4-BE49-F238E27FC236}">
                <a16:creationId xmlns:a16="http://schemas.microsoft.com/office/drawing/2014/main" id="{22C40115-7BD9-4B57-A8A1-3181BF55F127}"/>
              </a:ext>
            </a:extLst>
          </p:cNvPr>
          <p:cNvPicPr>
            <a:picLocks noGrp="1" noChangeAspect="1"/>
          </p:cNvPicPr>
          <p:nvPr>
            <p:ph idx="1"/>
          </p:nvPr>
        </p:nvPicPr>
        <p:blipFill>
          <a:blip r:embed="rId2"/>
          <a:stretch>
            <a:fillRect/>
          </a:stretch>
        </p:blipFill>
        <p:spPr>
          <a:xfrm>
            <a:off x="68730" y="1027906"/>
            <a:ext cx="8075376" cy="4351338"/>
          </a:xfrm>
        </p:spPr>
      </p:pic>
      <p:pic>
        <p:nvPicPr>
          <p:cNvPr id="7" name="Imagen 6">
            <a:extLst>
              <a:ext uri="{FF2B5EF4-FFF2-40B4-BE49-F238E27FC236}">
                <a16:creationId xmlns:a16="http://schemas.microsoft.com/office/drawing/2014/main" id="{5398A1B8-85DC-9192-45F1-152AFDEFE769}"/>
              </a:ext>
            </a:extLst>
          </p:cNvPr>
          <p:cNvPicPr>
            <a:picLocks noChangeAspect="1"/>
          </p:cNvPicPr>
          <p:nvPr/>
        </p:nvPicPr>
        <p:blipFill>
          <a:blip r:embed="rId3"/>
          <a:stretch>
            <a:fillRect/>
          </a:stretch>
        </p:blipFill>
        <p:spPr>
          <a:xfrm>
            <a:off x="7621974" y="1478756"/>
            <a:ext cx="4253958" cy="3415056"/>
          </a:xfrm>
          <a:prstGeom prst="rect">
            <a:avLst/>
          </a:prstGeom>
        </p:spPr>
      </p:pic>
    </p:spTree>
    <p:extLst>
      <p:ext uri="{BB962C8B-B14F-4D97-AF65-F5344CB8AC3E}">
        <p14:creationId xmlns:p14="http://schemas.microsoft.com/office/powerpoint/2010/main" val="3220648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B2800B-7B93-20AF-03C6-2F3FE4263D77}"/>
              </a:ext>
            </a:extLst>
          </p:cNvPr>
          <p:cNvSpPr>
            <a:spLocks noGrp="1"/>
          </p:cNvSpPr>
          <p:nvPr>
            <p:ph type="title"/>
          </p:nvPr>
        </p:nvSpPr>
        <p:spPr>
          <a:xfrm>
            <a:off x="838200" y="365125"/>
            <a:ext cx="10515600" cy="2268347"/>
          </a:xfrm>
        </p:spPr>
        <p:txBody>
          <a:bodyPr>
            <a:normAutofit fontScale="90000"/>
          </a:bodyPr>
          <a:lstStyle/>
          <a:p>
            <a:r>
              <a:rPr lang="es-ES" dirty="0"/>
              <a:t>Propuesta de baremo para el cálculo de la indemnización por vulneración de derechos fundamentales basada en los criterios judiciales actuales</a:t>
            </a:r>
          </a:p>
        </p:txBody>
      </p:sp>
      <p:sp>
        <p:nvSpPr>
          <p:cNvPr id="3" name="Marcador de contenido 2">
            <a:extLst>
              <a:ext uri="{FF2B5EF4-FFF2-40B4-BE49-F238E27FC236}">
                <a16:creationId xmlns:a16="http://schemas.microsoft.com/office/drawing/2014/main" id="{304EFD21-0163-C244-981C-AF5E42A6AA07}"/>
              </a:ext>
            </a:extLst>
          </p:cNvPr>
          <p:cNvSpPr>
            <a:spLocks noGrp="1"/>
          </p:cNvSpPr>
          <p:nvPr>
            <p:ph idx="1"/>
          </p:nvPr>
        </p:nvSpPr>
        <p:spPr>
          <a:xfrm>
            <a:off x="838200" y="2734055"/>
            <a:ext cx="10515600" cy="3442907"/>
          </a:xfrm>
        </p:spPr>
        <p:txBody>
          <a:bodyPr/>
          <a:lstStyle/>
          <a:p>
            <a:r>
              <a:rPr lang="es-ES" dirty="0"/>
              <a:t>Tope mínimo y máximo</a:t>
            </a:r>
          </a:p>
          <a:p>
            <a:r>
              <a:rPr lang="es-ES" dirty="0"/>
              <a:t>Indemnización estándar sin agravantes: 6 meses de salario</a:t>
            </a:r>
          </a:p>
          <a:p>
            <a:r>
              <a:rPr lang="es-ES" dirty="0"/>
              <a:t>Vulneración de más de un derecho fundamental x2</a:t>
            </a:r>
          </a:p>
          <a:p>
            <a:r>
              <a:rPr lang="es-ES" dirty="0"/>
              <a:t>Agravante antigüedad </a:t>
            </a:r>
          </a:p>
          <a:p>
            <a:pPr lvl="1"/>
            <a:r>
              <a:rPr lang="es-ES" dirty="0"/>
              <a:t>+ de 20 años de antigüedad x2. </a:t>
            </a:r>
          </a:p>
          <a:p>
            <a:pPr lvl="1"/>
            <a:r>
              <a:rPr lang="es-ES" dirty="0"/>
              <a:t>1 y 4 +50%</a:t>
            </a:r>
          </a:p>
          <a:p>
            <a:r>
              <a:rPr lang="es-ES" dirty="0"/>
              <a:t>Atenuante: otra forma de reparación patrimonial – 50%</a:t>
            </a:r>
          </a:p>
        </p:txBody>
      </p:sp>
    </p:spTree>
    <p:extLst>
      <p:ext uri="{BB962C8B-B14F-4D97-AF65-F5344CB8AC3E}">
        <p14:creationId xmlns:p14="http://schemas.microsoft.com/office/powerpoint/2010/main" val="1055745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23A25E-71EC-FABF-7F6C-B819C4479BBC}"/>
              </a:ext>
            </a:extLst>
          </p:cNvPr>
          <p:cNvSpPr>
            <a:spLocks noGrp="1"/>
          </p:cNvSpPr>
          <p:nvPr>
            <p:ph type="title"/>
          </p:nvPr>
        </p:nvSpPr>
        <p:spPr/>
        <p:txBody>
          <a:bodyPr/>
          <a:lstStyle/>
          <a:p>
            <a:r>
              <a:rPr lang="es-ES" dirty="0"/>
              <a:t>Tipos de indemnizaciones adicionales</a:t>
            </a:r>
          </a:p>
        </p:txBody>
      </p:sp>
      <p:sp>
        <p:nvSpPr>
          <p:cNvPr id="3" name="Marcador de contenido 2">
            <a:extLst>
              <a:ext uri="{FF2B5EF4-FFF2-40B4-BE49-F238E27FC236}">
                <a16:creationId xmlns:a16="http://schemas.microsoft.com/office/drawing/2014/main" id="{9BBEBFD0-760B-B4FD-6277-209873887652}"/>
              </a:ext>
            </a:extLst>
          </p:cNvPr>
          <p:cNvSpPr>
            <a:spLocks noGrp="1"/>
          </p:cNvSpPr>
          <p:nvPr>
            <p:ph idx="1"/>
          </p:nvPr>
        </p:nvSpPr>
        <p:spPr/>
        <p:txBody>
          <a:bodyPr/>
          <a:lstStyle/>
          <a:p>
            <a:r>
              <a:rPr lang="es-ES" dirty="0"/>
              <a:t>Indemnización adicional Carta Europea de Derechos Sociales (art. 24 CEDS)</a:t>
            </a:r>
          </a:p>
          <a:p>
            <a:r>
              <a:rPr lang="es-ES" dirty="0"/>
              <a:t>Indemnización adicional por vulneración de derechos fundamentales (183 LRJS)</a:t>
            </a:r>
          </a:p>
        </p:txBody>
      </p:sp>
    </p:spTree>
    <p:extLst>
      <p:ext uri="{BB962C8B-B14F-4D97-AF65-F5344CB8AC3E}">
        <p14:creationId xmlns:p14="http://schemas.microsoft.com/office/powerpoint/2010/main" val="3916004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F7E327-DA5B-EB07-6DBF-5EB66A2974AE}"/>
              </a:ext>
            </a:extLst>
          </p:cNvPr>
          <p:cNvSpPr>
            <a:spLocks noGrp="1"/>
          </p:cNvSpPr>
          <p:nvPr>
            <p:ph type="title"/>
          </p:nvPr>
        </p:nvSpPr>
        <p:spPr/>
        <p:txBody>
          <a:bodyPr/>
          <a:lstStyle/>
          <a:p>
            <a:r>
              <a:rPr lang="es-ES" dirty="0"/>
              <a:t>Propuesta de baremo</a:t>
            </a:r>
          </a:p>
        </p:txBody>
      </p:sp>
      <p:sp>
        <p:nvSpPr>
          <p:cNvPr id="3" name="Marcador de contenido 2">
            <a:extLst>
              <a:ext uri="{FF2B5EF4-FFF2-40B4-BE49-F238E27FC236}">
                <a16:creationId xmlns:a16="http://schemas.microsoft.com/office/drawing/2014/main" id="{1F0DE130-DEBE-5765-1955-19E9FAC2E881}"/>
              </a:ext>
            </a:extLst>
          </p:cNvPr>
          <p:cNvSpPr>
            <a:spLocks noGrp="1"/>
          </p:cNvSpPr>
          <p:nvPr>
            <p:ph idx="1"/>
          </p:nvPr>
        </p:nvSpPr>
        <p:spPr/>
        <p:txBody>
          <a:bodyPr/>
          <a:lstStyle/>
          <a:p>
            <a:r>
              <a:rPr lang="es-ES" dirty="0"/>
              <a:t>Tiempo de duración de la lesión sufrida: 10% por cada mes</a:t>
            </a:r>
          </a:p>
          <a:p>
            <a:r>
              <a:rPr lang="es-ES" dirty="0"/>
              <a:t>Reiteración en la vulneración de derechos fundamentales en la empresa: 100-200%</a:t>
            </a:r>
          </a:p>
          <a:p>
            <a:r>
              <a:rPr lang="es-ES" dirty="0"/>
              <a:t>Cifra de negocio: baremo</a:t>
            </a:r>
          </a:p>
          <a:p>
            <a:r>
              <a:rPr lang="es-ES" dirty="0"/>
              <a:t>Si hay duda jurídica razonable: eximente de la finalidad preventiva </a:t>
            </a:r>
          </a:p>
        </p:txBody>
      </p:sp>
    </p:spTree>
    <p:extLst>
      <p:ext uri="{BB962C8B-B14F-4D97-AF65-F5344CB8AC3E}">
        <p14:creationId xmlns:p14="http://schemas.microsoft.com/office/powerpoint/2010/main" val="550654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E74620-0080-FD9D-BDBD-55016AF9303C}"/>
              </a:ext>
            </a:extLst>
          </p:cNvPr>
          <p:cNvSpPr>
            <a:spLocks noGrp="1"/>
          </p:cNvSpPr>
          <p:nvPr>
            <p:ph type="title"/>
          </p:nvPr>
        </p:nvSpPr>
        <p:spPr/>
        <p:txBody>
          <a:bodyPr/>
          <a:lstStyle/>
          <a:p>
            <a:r>
              <a:rPr lang="es-ES" dirty="0"/>
              <a:t>Baremo</a:t>
            </a:r>
          </a:p>
        </p:txBody>
      </p:sp>
      <p:sp>
        <p:nvSpPr>
          <p:cNvPr id="3" name="Marcador de contenido 2">
            <a:extLst>
              <a:ext uri="{FF2B5EF4-FFF2-40B4-BE49-F238E27FC236}">
                <a16:creationId xmlns:a16="http://schemas.microsoft.com/office/drawing/2014/main" id="{78539D36-D574-5101-632E-8BFC86AB2D0D}"/>
              </a:ext>
            </a:extLst>
          </p:cNvPr>
          <p:cNvSpPr>
            <a:spLocks noGrp="1"/>
          </p:cNvSpPr>
          <p:nvPr>
            <p:ph idx="1"/>
          </p:nvPr>
        </p:nvSpPr>
        <p:spPr/>
        <p:txBody>
          <a:bodyPr/>
          <a:lstStyle/>
          <a:p>
            <a:r>
              <a:rPr lang="es-ES" dirty="0"/>
              <a:t>Ayudar a calcular la solicitud de la demanda (evitar demandas desorbitadas/mala fe)</a:t>
            </a:r>
          </a:p>
          <a:p>
            <a:r>
              <a:rPr lang="es-ES" dirty="0"/>
              <a:t>Reducir la variabilidad de las indemnizaciones</a:t>
            </a:r>
          </a:p>
          <a:p>
            <a:r>
              <a:rPr lang="es-ES" dirty="0"/>
              <a:t>Dar seguridad jurídica (posibilidad de predecir) a las partes y a los jueces</a:t>
            </a:r>
          </a:p>
          <a:p>
            <a:endParaRPr lang="es-ES" dirty="0"/>
          </a:p>
        </p:txBody>
      </p:sp>
    </p:spTree>
    <p:extLst>
      <p:ext uri="{BB962C8B-B14F-4D97-AF65-F5344CB8AC3E}">
        <p14:creationId xmlns:p14="http://schemas.microsoft.com/office/powerpoint/2010/main" val="574006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AFBFAB-8E31-852E-0CEE-018FB2D59A3C}"/>
              </a:ext>
            </a:extLst>
          </p:cNvPr>
          <p:cNvSpPr>
            <a:spLocks noGrp="1"/>
          </p:cNvSpPr>
          <p:nvPr>
            <p:ph type="title"/>
          </p:nvPr>
        </p:nvSpPr>
        <p:spPr/>
        <p:txBody>
          <a:bodyPr/>
          <a:lstStyle/>
          <a:p>
            <a:endParaRPr lang="es-ES" dirty="0"/>
          </a:p>
        </p:txBody>
      </p:sp>
      <p:sp>
        <p:nvSpPr>
          <p:cNvPr id="3" name="Marcador de contenido 2">
            <a:extLst>
              <a:ext uri="{FF2B5EF4-FFF2-40B4-BE49-F238E27FC236}">
                <a16:creationId xmlns:a16="http://schemas.microsoft.com/office/drawing/2014/main" id="{AFBB2F68-EB4C-1501-4255-5C0FDA432C63}"/>
              </a:ext>
            </a:extLst>
          </p:cNvPr>
          <p:cNvSpPr>
            <a:spLocks noGrp="1"/>
          </p:cNvSpPr>
          <p:nvPr>
            <p:ph idx="1"/>
          </p:nvPr>
        </p:nvSpPr>
        <p:spPr/>
        <p:txBody>
          <a:bodyPr>
            <a:normAutofit/>
          </a:bodyPr>
          <a:lstStyle/>
          <a:p>
            <a:pPr marL="0" indent="0" algn="ctr">
              <a:buNone/>
            </a:pPr>
            <a:r>
              <a:rPr lang="es-ES" sz="8000" dirty="0"/>
              <a:t>MUCHAS GRACIAS</a:t>
            </a:r>
          </a:p>
          <a:p>
            <a:pPr marL="0" indent="0" algn="ctr">
              <a:buNone/>
            </a:pPr>
            <a:r>
              <a:rPr lang="es-ES" dirty="0"/>
              <a:t>Adrián Todolí Signes</a:t>
            </a:r>
          </a:p>
          <a:p>
            <a:pPr marL="0" indent="0" algn="ctr">
              <a:buNone/>
            </a:pPr>
            <a:r>
              <a:rPr lang="es-ES" dirty="0"/>
              <a:t> @</a:t>
            </a:r>
            <a:r>
              <a:rPr lang="es-ES" dirty="0" err="1"/>
              <a:t>TodoliAdrian</a:t>
            </a:r>
            <a:endParaRPr lang="es-ES" dirty="0"/>
          </a:p>
          <a:p>
            <a:pPr marL="0" indent="0" algn="ctr">
              <a:buNone/>
            </a:pPr>
            <a:r>
              <a:rPr lang="es-ES" dirty="0"/>
              <a:t>www.adriantodoli.com</a:t>
            </a:r>
          </a:p>
          <a:p>
            <a:pPr marL="0" indent="0" algn="ctr">
              <a:buNone/>
            </a:pPr>
            <a:endParaRPr lang="es-ES" sz="6000" dirty="0"/>
          </a:p>
          <a:p>
            <a:pPr marL="0" indent="0" algn="ctr">
              <a:buNone/>
            </a:pPr>
            <a:endParaRPr lang="es-ES" sz="6000" dirty="0"/>
          </a:p>
          <a:p>
            <a:pPr marL="0" indent="0" algn="ctr">
              <a:buNone/>
            </a:pPr>
            <a:endParaRPr lang="es-ES" sz="6000" dirty="0"/>
          </a:p>
        </p:txBody>
      </p:sp>
    </p:spTree>
    <p:extLst>
      <p:ext uri="{BB962C8B-B14F-4D97-AF65-F5344CB8AC3E}">
        <p14:creationId xmlns:p14="http://schemas.microsoft.com/office/powerpoint/2010/main" val="495526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5D7F64A8-D625-4F61-A290-B499BB62A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5645F56-C584-5C0A-183A-2124FB171BA2}"/>
              </a:ext>
            </a:extLst>
          </p:cNvPr>
          <p:cNvSpPr>
            <a:spLocks noGrp="1"/>
          </p:cNvSpPr>
          <p:nvPr>
            <p:ph type="title"/>
          </p:nvPr>
        </p:nvSpPr>
        <p:spPr>
          <a:xfrm>
            <a:off x="1935480" y="557196"/>
            <a:ext cx="5801917" cy="2228760"/>
          </a:xfrm>
        </p:spPr>
        <p:txBody>
          <a:bodyPr anchor="b">
            <a:normAutofit/>
          </a:bodyPr>
          <a:lstStyle/>
          <a:p>
            <a:r>
              <a:rPr lang="es-ES" sz="3100">
                <a:latin typeface="Times New Roman" panose="02020603050405020304" pitchFamily="18" charset="0"/>
                <a:ea typeface="Aptos" panose="020B0004020202020204" pitchFamily="34" charset="0"/>
              </a:rPr>
              <a:t>Los Tribunales deben determinar la cuantía de los daños morales en toda sentencia que declare la existencia de lesión de un derecho fundamental</a:t>
            </a:r>
            <a:endParaRPr lang="es-ES" sz="3100"/>
          </a:p>
        </p:txBody>
      </p:sp>
      <p:pic>
        <p:nvPicPr>
          <p:cNvPr id="7" name="Graphic 6" descr="Decisión sólida">
            <a:extLst>
              <a:ext uri="{FF2B5EF4-FFF2-40B4-BE49-F238E27FC236}">
                <a16:creationId xmlns:a16="http://schemas.microsoft.com/office/drawing/2014/main" id="{3EC2A746-7A11-B191-946C-9B1B4BCC1F8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6948" y="2694018"/>
            <a:ext cx="1198532" cy="1198532"/>
          </a:xfrm>
          <a:prstGeom prst="rect">
            <a:avLst/>
          </a:prstGeom>
        </p:spPr>
      </p:pic>
      <p:sp>
        <p:nvSpPr>
          <p:cNvPr id="3" name="Marcador de contenido 2">
            <a:extLst>
              <a:ext uri="{FF2B5EF4-FFF2-40B4-BE49-F238E27FC236}">
                <a16:creationId xmlns:a16="http://schemas.microsoft.com/office/drawing/2014/main" id="{D0A39612-720B-4749-A79A-F552F2ED26BA}"/>
              </a:ext>
            </a:extLst>
          </p:cNvPr>
          <p:cNvSpPr>
            <a:spLocks noGrp="1"/>
          </p:cNvSpPr>
          <p:nvPr>
            <p:ph idx="1"/>
          </p:nvPr>
        </p:nvSpPr>
        <p:spPr>
          <a:xfrm>
            <a:off x="1935479" y="3123168"/>
            <a:ext cx="5801917" cy="2057045"/>
          </a:xfrm>
        </p:spPr>
        <p:txBody>
          <a:bodyPr>
            <a:normAutofit lnSpcReduction="10000"/>
          </a:bodyPr>
          <a:lstStyle/>
          <a:p>
            <a:pPr marL="0" indent="0">
              <a:buNone/>
            </a:pPr>
            <a:r>
              <a:rPr lang="es-ES" sz="2000" b="1" dirty="0">
                <a:effectLst/>
                <a:latin typeface="Times New Roman" panose="02020603050405020304" pitchFamily="18" charset="0"/>
                <a:ea typeface="Aptos" panose="020B0004020202020204" pitchFamily="34" charset="0"/>
              </a:rPr>
              <a:t>Con independencia de que el demandante aporte o no criterios de cálculo para cuantificar la indemnización por vulneración de derechos fundamentales</a:t>
            </a:r>
          </a:p>
          <a:p>
            <a:pPr marL="0" indent="0">
              <a:buNone/>
            </a:pPr>
            <a:r>
              <a:rPr lang="es-ES" sz="2000" dirty="0">
                <a:effectLst/>
                <a:latin typeface="Times New Roman" panose="02020603050405020304" pitchFamily="18" charset="0"/>
                <a:ea typeface="Aptos" panose="020B0004020202020204" pitchFamily="34" charset="0"/>
              </a:rPr>
              <a:t>Tribunal Constitucional en la Sentencia </a:t>
            </a:r>
            <a:r>
              <a:rPr lang="es-ES" sz="2000" dirty="0" err="1">
                <a:effectLst/>
                <a:latin typeface="Times New Roman" panose="02020603050405020304" pitchFamily="18" charset="0"/>
                <a:ea typeface="Aptos" panose="020B0004020202020204" pitchFamily="34" charset="0"/>
              </a:rPr>
              <a:t>nº</a:t>
            </a:r>
            <a:r>
              <a:rPr lang="es-ES" sz="2000" dirty="0">
                <a:effectLst/>
                <a:latin typeface="Times New Roman" panose="02020603050405020304" pitchFamily="18" charset="0"/>
                <a:ea typeface="Aptos" panose="020B0004020202020204" pitchFamily="34" charset="0"/>
              </a:rPr>
              <a:t> 61/2021, de 15 de marzo, y por el Tribunal Supremo de 10 de enero de 2023 </a:t>
            </a:r>
            <a:r>
              <a:rPr lang="es-ES" sz="2000" dirty="0" err="1">
                <a:effectLst/>
                <a:latin typeface="Times New Roman" panose="02020603050405020304" pitchFamily="18" charset="0"/>
                <a:ea typeface="Aptos" panose="020B0004020202020204" pitchFamily="34" charset="0"/>
              </a:rPr>
              <a:t>rec.</a:t>
            </a:r>
            <a:r>
              <a:rPr lang="es-ES" sz="2000" dirty="0">
                <a:effectLst/>
                <a:latin typeface="Times New Roman" panose="02020603050405020304" pitchFamily="18" charset="0"/>
                <a:ea typeface="Aptos" panose="020B0004020202020204" pitchFamily="34" charset="0"/>
              </a:rPr>
              <a:t> 2582/2020</a:t>
            </a:r>
            <a:endParaRPr lang="es-ES" sz="2000" dirty="0"/>
          </a:p>
        </p:txBody>
      </p:sp>
      <p:pic>
        <p:nvPicPr>
          <p:cNvPr id="9" name="Graphic 8" descr="Decisión sólida">
            <a:extLst>
              <a:ext uri="{FF2B5EF4-FFF2-40B4-BE49-F238E27FC236}">
                <a16:creationId xmlns:a16="http://schemas.microsoft.com/office/drawing/2014/main" id="{FA96653F-6298-4EFC-9417-B069D8D283B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211221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9B47F1-D429-CB6F-2577-821B36379A08}"/>
              </a:ext>
            </a:extLst>
          </p:cNvPr>
          <p:cNvSpPr>
            <a:spLocks noGrp="1"/>
          </p:cNvSpPr>
          <p:nvPr>
            <p:ph type="title"/>
          </p:nvPr>
        </p:nvSpPr>
        <p:spPr/>
        <p:txBody>
          <a:bodyPr/>
          <a:lstStyle/>
          <a:p>
            <a:r>
              <a:rPr lang="es-ES" dirty="0"/>
              <a:t>¿Aunque no se pida en absoluto la indemnización en la demanda?</a:t>
            </a:r>
          </a:p>
        </p:txBody>
      </p:sp>
      <p:sp>
        <p:nvSpPr>
          <p:cNvPr id="3" name="Marcador de contenido 2">
            <a:extLst>
              <a:ext uri="{FF2B5EF4-FFF2-40B4-BE49-F238E27FC236}">
                <a16:creationId xmlns:a16="http://schemas.microsoft.com/office/drawing/2014/main" id="{603046A5-5B81-1B36-3EB6-E0BEE265F789}"/>
              </a:ext>
            </a:extLst>
          </p:cNvPr>
          <p:cNvSpPr>
            <a:spLocks noGrp="1"/>
          </p:cNvSpPr>
          <p:nvPr>
            <p:ph idx="1"/>
          </p:nvPr>
        </p:nvSpPr>
        <p:spPr/>
        <p:txBody>
          <a:bodyPr/>
          <a:lstStyle/>
          <a:p>
            <a:r>
              <a:rPr lang="es-ES" sz="1800" dirty="0">
                <a:latin typeface="Times New Roman" panose="02020603050405020304" pitchFamily="18" charset="0"/>
                <a:ea typeface="Aptos" panose="020B0004020202020204" pitchFamily="34" charset="0"/>
              </a:rPr>
              <a:t>“E</a:t>
            </a:r>
            <a:r>
              <a:rPr lang="es-ES" sz="1800" dirty="0">
                <a:effectLst/>
                <a:latin typeface="Times New Roman" panose="02020603050405020304" pitchFamily="18" charset="0"/>
                <a:ea typeface="Aptos" panose="020B0004020202020204" pitchFamily="34" charset="0"/>
              </a:rPr>
              <a:t>ntendemos que la conclusión que derivada de la doctrina es que, en cualquier caso, </a:t>
            </a:r>
            <a:r>
              <a:rPr lang="es-ES" sz="1800" b="1" dirty="0">
                <a:effectLst/>
                <a:latin typeface="Times New Roman" panose="02020603050405020304" pitchFamily="18" charset="0"/>
                <a:ea typeface="Aptos" panose="020B0004020202020204" pitchFamily="34" charset="0"/>
              </a:rPr>
              <a:t>la violación de un derecho fundamental lleva implícita, por ministerio de la ley, la indemnización por daños morales, también cuando el resarcimiento no se hubiera solicitado </a:t>
            </a:r>
            <a:r>
              <a:rPr lang="es-ES" sz="1800" dirty="0">
                <a:effectLst/>
                <a:latin typeface="Times New Roman" panose="02020603050405020304" pitchFamily="18" charset="0"/>
                <a:ea typeface="Aptos" panose="020B0004020202020204" pitchFamily="34" charset="0"/>
              </a:rPr>
              <a:t>STSJ de Galicia de 14 de febrero de 2023 (</a:t>
            </a:r>
            <a:r>
              <a:rPr lang="es-ES" sz="1800" dirty="0" err="1">
                <a:effectLst/>
                <a:latin typeface="Times New Roman" panose="02020603050405020304" pitchFamily="18" charset="0"/>
                <a:ea typeface="Aptos" panose="020B0004020202020204" pitchFamily="34" charset="0"/>
              </a:rPr>
              <a:t>rec.</a:t>
            </a:r>
            <a:r>
              <a:rPr lang="es-ES" sz="1800" dirty="0">
                <a:effectLst/>
                <a:latin typeface="Times New Roman" panose="02020603050405020304" pitchFamily="18" charset="0"/>
                <a:ea typeface="Aptos" panose="020B0004020202020204" pitchFamily="34" charset="0"/>
              </a:rPr>
              <a:t> 6185/2022) </a:t>
            </a:r>
          </a:p>
          <a:p>
            <a:r>
              <a:rPr lang="es-ES" sz="1800" dirty="0">
                <a:effectLst/>
                <a:latin typeface="Times New Roman" panose="02020603050405020304" pitchFamily="18" charset="0"/>
                <a:ea typeface="Aptos" panose="020B0004020202020204" pitchFamily="34" charset="0"/>
              </a:rPr>
              <a:t>“</a:t>
            </a:r>
            <a:r>
              <a:rPr lang="es-ES" sz="1800" b="1" dirty="0">
                <a:effectLst/>
                <a:latin typeface="Times New Roman" panose="02020603050405020304" pitchFamily="18" charset="0"/>
                <a:ea typeface="Aptos" panose="020B0004020202020204" pitchFamily="34" charset="0"/>
              </a:rPr>
              <a:t>Aun cuando no se haya reclamado nada al respecto, se presume un daño moral que debe ser también indemnizado</a:t>
            </a:r>
            <a:r>
              <a:rPr lang="es-ES" sz="1800" dirty="0">
                <a:effectLst/>
                <a:latin typeface="Times New Roman" panose="02020603050405020304" pitchFamily="18" charset="0"/>
                <a:ea typeface="Aptos" panose="020B0004020202020204" pitchFamily="34" charset="0"/>
              </a:rPr>
              <a:t>” SJS de Gijón de 15 de noviembre de 2022 </a:t>
            </a:r>
            <a:r>
              <a:rPr lang="es-ES" sz="1800" dirty="0" err="1">
                <a:effectLst/>
                <a:latin typeface="Times New Roman" panose="02020603050405020304" pitchFamily="18" charset="0"/>
                <a:ea typeface="Aptos" panose="020B0004020202020204" pitchFamily="34" charset="0"/>
              </a:rPr>
              <a:t>Proc</a:t>
            </a:r>
            <a:r>
              <a:rPr lang="es-ES" sz="1800" dirty="0">
                <a:effectLst/>
                <a:latin typeface="Times New Roman" panose="02020603050405020304" pitchFamily="18" charset="0"/>
                <a:ea typeface="Aptos" panose="020B0004020202020204" pitchFamily="34" charset="0"/>
              </a:rPr>
              <a:t>. 467/2022)</a:t>
            </a:r>
            <a:endParaRPr lang="es-ES" sz="18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es-ES" sz="1800" kern="100" dirty="0">
                <a:latin typeface="Times New Roman" panose="02020603050405020304" pitchFamily="18" charset="0"/>
                <a:ea typeface="Aptos" panose="020B0004020202020204" pitchFamily="34" charset="0"/>
                <a:cs typeface="Times New Roman" panose="02020603050405020304" pitchFamily="18" charset="0"/>
              </a:rPr>
              <a:t>Incluso </a:t>
            </a:r>
            <a:r>
              <a:rPr lang="es-ES" sz="1800" kern="100" dirty="0">
                <a:effectLst/>
                <a:latin typeface="Times New Roman" panose="02020603050405020304" pitchFamily="18" charset="0"/>
                <a:ea typeface="Aptos" panose="020B0004020202020204" pitchFamily="34" charset="0"/>
                <a:cs typeface="Times New Roman" panose="02020603050405020304" pitchFamily="18" charset="0"/>
              </a:rPr>
              <a:t>el Tribunal Supremo sí ha considerado que se produce incongruencia por omisión cuando condenando por vulneración de derechos fundamentales no se pronuncia la sentencia sobre la indemnización, aunque este punto no haya sido expresamente pedido por el demandante en el recurso, dado que </a:t>
            </a:r>
            <a:r>
              <a:rPr lang="es-ES" sz="1800" b="1" kern="100" dirty="0">
                <a:effectLst/>
                <a:latin typeface="Times New Roman" panose="02020603050405020304" pitchFamily="18" charset="0"/>
                <a:ea typeface="Aptos" panose="020B0004020202020204" pitchFamily="34" charset="0"/>
                <a:cs typeface="Times New Roman" panose="02020603050405020304" pitchFamily="18" charset="0"/>
              </a:rPr>
              <a:t>sí fue pedida la indemnización expresamente en la primera instancia </a:t>
            </a:r>
            <a:r>
              <a:rPr lang="es-ES" sz="1800" kern="100" dirty="0">
                <a:effectLst/>
                <a:latin typeface="Times New Roman" panose="02020603050405020304" pitchFamily="18" charset="0"/>
                <a:ea typeface="Aptos" panose="020B0004020202020204" pitchFamily="34" charset="0"/>
                <a:cs typeface="Times New Roman" panose="02020603050405020304" pitchFamily="18" charset="0"/>
              </a:rPr>
              <a:t>(STS de 10 de enero de 2023 </a:t>
            </a:r>
            <a:r>
              <a:rPr lang="es-ES" sz="1800" kern="100" dirty="0" err="1">
                <a:effectLst/>
                <a:latin typeface="Times New Roman" panose="02020603050405020304" pitchFamily="18" charset="0"/>
                <a:ea typeface="Aptos" panose="020B0004020202020204" pitchFamily="34" charset="0"/>
                <a:cs typeface="Times New Roman" panose="02020603050405020304" pitchFamily="18" charset="0"/>
              </a:rPr>
              <a:t>rec.</a:t>
            </a:r>
            <a:r>
              <a:rPr lang="es-ES" sz="1800" kern="100" dirty="0">
                <a:effectLst/>
                <a:latin typeface="Times New Roman" panose="02020603050405020304" pitchFamily="18" charset="0"/>
                <a:ea typeface="Aptos" panose="020B0004020202020204" pitchFamily="34" charset="0"/>
                <a:cs typeface="Times New Roman" panose="02020603050405020304" pitchFamily="18" charset="0"/>
              </a:rPr>
              <a:t> 2582/2020).</a:t>
            </a:r>
          </a:p>
          <a:p>
            <a:r>
              <a:rPr lang="es-ES" sz="1800" dirty="0">
                <a:effectLst/>
                <a:latin typeface="Times New Roman" panose="02020603050405020304" pitchFamily="18" charset="0"/>
                <a:ea typeface="Aptos" panose="020B0004020202020204" pitchFamily="34" charset="0"/>
              </a:rPr>
              <a:t>Ahora bien, cuando la parte actora no lo pidió ni en la instancia, ni en el trámite de impugnación al recurso de suplicación, </a:t>
            </a:r>
            <a:r>
              <a:rPr lang="es-ES" sz="1800" b="1" dirty="0">
                <a:effectLst/>
                <a:latin typeface="Times New Roman" panose="02020603050405020304" pitchFamily="18" charset="0"/>
                <a:ea typeface="Aptos" panose="020B0004020202020204" pitchFamily="34" charset="0"/>
              </a:rPr>
              <a:t>ni siquiera lo ha solicitado en su impugnación al presente recurso de casación para la unificación de doctrina no cabe indemnización</a:t>
            </a:r>
            <a:r>
              <a:rPr lang="es-ES" sz="1800" dirty="0">
                <a:effectLst/>
                <a:latin typeface="Times New Roman" panose="02020603050405020304" pitchFamily="18" charset="0"/>
                <a:ea typeface="Aptos" panose="020B0004020202020204" pitchFamily="34" charset="0"/>
              </a:rPr>
              <a:t> STS de 8 de marzo de 2022 (</a:t>
            </a:r>
            <a:r>
              <a:rPr lang="es-ES" sz="1800" dirty="0" err="1">
                <a:effectLst/>
                <a:latin typeface="Times New Roman" panose="02020603050405020304" pitchFamily="18" charset="0"/>
                <a:ea typeface="Aptos" panose="020B0004020202020204" pitchFamily="34" charset="0"/>
              </a:rPr>
              <a:t>rec.</a:t>
            </a:r>
            <a:r>
              <a:rPr lang="es-ES" sz="1800" dirty="0">
                <a:effectLst/>
                <a:latin typeface="Times New Roman" panose="02020603050405020304" pitchFamily="18" charset="0"/>
                <a:ea typeface="Aptos" panose="020B0004020202020204" pitchFamily="34" charset="0"/>
              </a:rPr>
              <a:t> 130/2019). </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ES" dirty="0"/>
          </a:p>
        </p:txBody>
      </p:sp>
    </p:spTree>
    <p:extLst>
      <p:ext uri="{BB962C8B-B14F-4D97-AF65-F5344CB8AC3E}">
        <p14:creationId xmlns:p14="http://schemas.microsoft.com/office/powerpoint/2010/main" val="592466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5624F07-98D4-4270-79CB-786FCA88B9B2}"/>
              </a:ext>
            </a:extLst>
          </p:cNvPr>
          <p:cNvSpPr>
            <a:spLocks noGrp="1"/>
          </p:cNvSpPr>
          <p:nvPr>
            <p:ph type="title"/>
          </p:nvPr>
        </p:nvSpPr>
        <p:spPr>
          <a:xfrm>
            <a:off x="1153618" y="1239927"/>
            <a:ext cx="4008586" cy="4680583"/>
          </a:xfrm>
        </p:spPr>
        <p:txBody>
          <a:bodyPr anchor="ctr">
            <a:normAutofit/>
          </a:bodyPr>
          <a:lstStyle/>
          <a:p>
            <a:r>
              <a:rPr lang="es-ES" sz="5200" dirty="0"/>
              <a:t>¿Qué criterios o parámetros?</a:t>
            </a:r>
          </a:p>
        </p:txBody>
      </p:sp>
      <p:sp>
        <p:nvSpPr>
          <p:cNvPr id="3" name="Marcador de contenido 2">
            <a:extLst>
              <a:ext uri="{FF2B5EF4-FFF2-40B4-BE49-F238E27FC236}">
                <a16:creationId xmlns:a16="http://schemas.microsoft.com/office/drawing/2014/main" id="{69DEED66-A3A3-5686-E36E-7A37BB296716}"/>
              </a:ext>
            </a:extLst>
          </p:cNvPr>
          <p:cNvSpPr>
            <a:spLocks noGrp="1"/>
          </p:cNvSpPr>
          <p:nvPr>
            <p:ph idx="1"/>
          </p:nvPr>
        </p:nvSpPr>
        <p:spPr>
          <a:xfrm>
            <a:off x="6291923" y="1239927"/>
            <a:ext cx="4971824" cy="4680583"/>
          </a:xfrm>
        </p:spPr>
        <p:txBody>
          <a:bodyPr anchor="ctr">
            <a:normAutofit/>
          </a:bodyPr>
          <a:lstStyle/>
          <a:p>
            <a:r>
              <a:rPr lang="es-ES" sz="2000" dirty="0"/>
              <a:t>Finalidad normativa 183.1 LRJS</a:t>
            </a:r>
          </a:p>
          <a:p>
            <a:pPr lvl="1"/>
            <a:r>
              <a:rPr lang="es-ES" sz="2000" dirty="0"/>
              <a:t>Resarcir a la víctima</a:t>
            </a:r>
          </a:p>
          <a:p>
            <a:pPr lvl="1"/>
            <a:r>
              <a:rPr lang="es-ES" sz="2000" dirty="0"/>
              <a:t>Reestablecer en la integridad de su situación anterior a </a:t>
            </a:r>
            <a:r>
              <a:rPr lang="es-ES" sz="2000"/>
              <a:t>la lesión</a:t>
            </a:r>
            <a:endParaRPr lang="es-ES" sz="2000" dirty="0"/>
          </a:p>
          <a:p>
            <a:pPr lvl="1"/>
            <a:r>
              <a:rPr lang="es-ES" sz="2000" dirty="0"/>
              <a:t>Prevenir el daño</a:t>
            </a:r>
          </a:p>
        </p:txBody>
      </p:sp>
    </p:spTree>
    <p:extLst>
      <p:ext uri="{BB962C8B-B14F-4D97-AF65-F5344CB8AC3E}">
        <p14:creationId xmlns:p14="http://schemas.microsoft.com/office/powerpoint/2010/main" val="1864256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15D20E-1AB7-4E74-9236-2B72B63D6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5585B58-1C3E-426A-33DE-130199F8EF13}"/>
              </a:ext>
            </a:extLst>
          </p:cNvPr>
          <p:cNvSpPr>
            <a:spLocks noGrp="1"/>
          </p:cNvSpPr>
          <p:nvPr>
            <p:ph type="title"/>
          </p:nvPr>
        </p:nvSpPr>
        <p:spPr>
          <a:xfrm>
            <a:off x="1045028" y="1336329"/>
            <a:ext cx="3892732" cy="4382588"/>
          </a:xfrm>
        </p:spPr>
        <p:txBody>
          <a:bodyPr anchor="ctr">
            <a:normAutofit/>
          </a:bodyPr>
          <a:lstStyle/>
          <a:p>
            <a:r>
              <a:rPr lang="es-ES" sz="4600" dirty="0"/>
              <a:t>Gran heterogeneidad de resoluciones</a:t>
            </a:r>
          </a:p>
        </p:txBody>
      </p:sp>
      <p:grpSp>
        <p:nvGrpSpPr>
          <p:cNvPr id="10" name="Group 9">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63461"/>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982976"/>
            <a:ext cx="6009366" cy="512063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B6FBB075-08C0-18B8-E7D3-5832631C1314}"/>
              </a:ext>
            </a:extLst>
          </p:cNvPr>
          <p:cNvSpPr>
            <a:spLocks noGrp="1"/>
          </p:cNvSpPr>
          <p:nvPr>
            <p:ph idx="1"/>
          </p:nvPr>
        </p:nvSpPr>
        <p:spPr>
          <a:xfrm>
            <a:off x="6096001" y="1336329"/>
            <a:ext cx="5260848" cy="4382588"/>
          </a:xfrm>
        </p:spPr>
        <p:txBody>
          <a:bodyPr anchor="ctr">
            <a:normAutofit/>
          </a:bodyPr>
          <a:lstStyle/>
          <a:p>
            <a:r>
              <a:rPr lang="es-ES" sz="1900" dirty="0">
                <a:effectLst/>
                <a:latin typeface="Times New Roman" panose="02020603050405020304" pitchFamily="18" charset="0"/>
                <a:ea typeface="Aptos" panose="020B0004020202020204" pitchFamily="34" charset="0"/>
              </a:rPr>
              <a:t>en algunos casos fundamentando su decisión, </a:t>
            </a:r>
          </a:p>
          <a:p>
            <a:r>
              <a:rPr lang="es-ES" sz="1900" dirty="0">
                <a:effectLst/>
                <a:latin typeface="Times New Roman" panose="02020603050405020304" pitchFamily="18" charset="0"/>
                <a:ea typeface="Aptos" panose="020B0004020202020204" pitchFamily="34" charset="0"/>
              </a:rPr>
              <a:t>en otros aceptando la cantidad solicitada en la demanda (en aquellos casos que la demanda solicita una indemnización concreta) sin mayor fundamentación, </a:t>
            </a:r>
          </a:p>
          <a:p>
            <a:r>
              <a:rPr lang="es-ES" sz="1900" dirty="0">
                <a:effectLst/>
                <a:latin typeface="Times New Roman" panose="02020603050405020304" pitchFamily="18" charset="0"/>
                <a:ea typeface="Aptos" panose="020B0004020202020204" pitchFamily="34" charset="0"/>
              </a:rPr>
              <a:t>recurriendo a una cantidad a tanto alzado sin justificar o motivar la decisión </a:t>
            </a:r>
          </a:p>
          <a:p>
            <a:r>
              <a:rPr lang="es-ES" sz="1900" dirty="0">
                <a:effectLst/>
                <a:latin typeface="Times New Roman" panose="02020603050405020304" pitchFamily="18" charset="0"/>
                <a:ea typeface="Aptos" panose="020B0004020202020204" pitchFamily="34" charset="0"/>
              </a:rPr>
              <a:t>usando la sanción mínima establecida en la LISOS para infracciones muy graves correspondientes con las sanciones por vulneración de DDFF</a:t>
            </a:r>
            <a:endParaRPr lang="es-ES" sz="1900" dirty="0"/>
          </a:p>
        </p:txBody>
      </p:sp>
    </p:spTree>
    <p:extLst>
      <p:ext uri="{BB962C8B-B14F-4D97-AF65-F5344CB8AC3E}">
        <p14:creationId xmlns:p14="http://schemas.microsoft.com/office/powerpoint/2010/main" val="1935419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24E0F61-337C-4A5B-B6F4-08BF97AF6A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A2D6563-C921-43E3-960A-FCA5360D8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133600" y="685800"/>
            <a:ext cx="10058400" cy="5486400"/>
          </a:xfrm>
          <a:prstGeom prst="rect">
            <a:avLst/>
          </a:prstGeom>
          <a:solidFill>
            <a:schemeClr val="bg1">
              <a:lumMod val="9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000000"/>
              </a:solidFill>
              <a:effectLst/>
              <a:uFillTx/>
              <a:latin typeface="Helvetica Neue Medium"/>
              <a:ea typeface="Helvetica Neue Medium"/>
              <a:cs typeface="Helvetica Neue Medium"/>
              <a:sym typeface="Helvetica Neue Medium"/>
            </a:endParaRPr>
          </a:p>
        </p:txBody>
      </p:sp>
      <p:sp>
        <p:nvSpPr>
          <p:cNvPr id="2" name="Título 1">
            <a:extLst>
              <a:ext uri="{FF2B5EF4-FFF2-40B4-BE49-F238E27FC236}">
                <a16:creationId xmlns:a16="http://schemas.microsoft.com/office/drawing/2014/main" id="{791EA5AE-D580-9C18-2BD9-CE97E3541BAF}"/>
              </a:ext>
            </a:extLst>
          </p:cNvPr>
          <p:cNvSpPr>
            <a:spLocks noGrp="1"/>
          </p:cNvSpPr>
          <p:nvPr>
            <p:ph type="title"/>
          </p:nvPr>
        </p:nvSpPr>
        <p:spPr>
          <a:xfrm>
            <a:off x="1463040" y="685800"/>
            <a:ext cx="5548769" cy="1958646"/>
          </a:xfrm>
        </p:spPr>
        <p:txBody>
          <a:bodyPr anchor="t">
            <a:normAutofit/>
          </a:bodyPr>
          <a:lstStyle/>
          <a:p>
            <a:r>
              <a:rPr lang="es-ES" sz="4300"/>
              <a:t>Tribunal Supremo </a:t>
            </a:r>
            <a:r>
              <a:rPr lang="es-ES" sz="4300">
                <a:effectLst/>
                <a:latin typeface="Times New Roman" panose="02020603050405020304" pitchFamily="18" charset="0"/>
                <a:ea typeface="Aptos" panose="020B0004020202020204" pitchFamily="34" charset="0"/>
              </a:rPr>
              <a:t>de 20 de abril de 2022 rec 2391/2019.</a:t>
            </a:r>
            <a:r>
              <a:rPr lang="es-ES" sz="4300"/>
              <a:t> </a:t>
            </a:r>
          </a:p>
        </p:txBody>
      </p:sp>
      <p:sp>
        <p:nvSpPr>
          <p:cNvPr id="14" name="Rectangle 13">
            <a:extLst>
              <a:ext uri="{FF2B5EF4-FFF2-40B4-BE49-F238E27FC236}">
                <a16:creationId xmlns:a16="http://schemas.microsoft.com/office/drawing/2014/main" id="{AB4D2B16-FD2F-49E6-B755-313F21458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9764" y="685797"/>
            <a:ext cx="118872"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F47EB992-5FB3-ACCF-2C3E-FAD2B0C96983}"/>
              </a:ext>
            </a:extLst>
          </p:cNvPr>
          <p:cNvSpPr>
            <a:spLocks noGrp="1"/>
          </p:cNvSpPr>
          <p:nvPr>
            <p:ph idx="1"/>
          </p:nvPr>
        </p:nvSpPr>
        <p:spPr>
          <a:xfrm>
            <a:off x="1463040" y="2757714"/>
            <a:ext cx="5548769" cy="3414486"/>
          </a:xfrm>
        </p:spPr>
        <p:txBody>
          <a:bodyPr>
            <a:normAutofit/>
          </a:bodyPr>
          <a:lstStyle/>
          <a:p>
            <a:r>
              <a:rPr lang="es-ES" sz="1300" dirty="0">
                <a:effectLst/>
                <a:latin typeface="Times New Roman" panose="02020603050405020304" pitchFamily="18" charset="0"/>
                <a:ea typeface="Aptos" panose="020B0004020202020204" pitchFamily="34" charset="0"/>
              </a:rPr>
              <a:t>Catálogo abierto de ocho criterios o bases que los tribunales deberían tener en cuenta</a:t>
            </a:r>
          </a:p>
          <a:p>
            <a:pPr lvl="1"/>
            <a:r>
              <a:rPr lang="es-ES" sz="1300" dirty="0">
                <a:effectLst/>
                <a:latin typeface="Times New Roman" panose="02020603050405020304" pitchFamily="18" charset="0"/>
                <a:ea typeface="Aptos" panose="020B0004020202020204" pitchFamily="34" charset="0"/>
              </a:rPr>
              <a:t>1) la antigüedad del trabajador en la empresa; </a:t>
            </a:r>
          </a:p>
          <a:p>
            <a:pPr lvl="1"/>
            <a:r>
              <a:rPr lang="es-ES" sz="1300" dirty="0">
                <a:effectLst/>
                <a:latin typeface="Times New Roman" panose="02020603050405020304" pitchFamily="18" charset="0"/>
                <a:ea typeface="Aptos" panose="020B0004020202020204" pitchFamily="34" charset="0"/>
              </a:rPr>
              <a:t>2) la persistencia temporal de la vulneración del derecho fundamental; </a:t>
            </a:r>
          </a:p>
          <a:p>
            <a:pPr lvl="1"/>
            <a:r>
              <a:rPr lang="es-ES" sz="1300" dirty="0">
                <a:effectLst/>
                <a:latin typeface="Times New Roman" panose="02020603050405020304" pitchFamily="18" charset="0"/>
                <a:ea typeface="Aptos" panose="020B0004020202020204" pitchFamily="34" charset="0"/>
              </a:rPr>
              <a:t>3) la intensidad del quebrantamiento del derecho; </a:t>
            </a:r>
          </a:p>
          <a:p>
            <a:pPr lvl="1"/>
            <a:r>
              <a:rPr lang="es-ES" sz="1300" dirty="0">
                <a:effectLst/>
                <a:latin typeface="Times New Roman" panose="02020603050405020304" pitchFamily="18" charset="0"/>
                <a:ea typeface="Aptos" panose="020B0004020202020204" pitchFamily="34" charset="0"/>
              </a:rPr>
              <a:t>4) las consecuencias que se provoquen en la situación personal o social del trabajador o del sujeto titular del derecho infringido; </a:t>
            </a:r>
          </a:p>
          <a:p>
            <a:pPr lvl="1"/>
            <a:r>
              <a:rPr lang="es-ES" sz="1300" dirty="0">
                <a:effectLst/>
                <a:latin typeface="Times New Roman" panose="02020603050405020304" pitchFamily="18" charset="0"/>
                <a:ea typeface="Aptos" panose="020B0004020202020204" pitchFamily="34" charset="0"/>
              </a:rPr>
              <a:t>5) la posible reincidencia en conductas vulneradoras; </a:t>
            </a:r>
          </a:p>
          <a:p>
            <a:pPr lvl="1"/>
            <a:r>
              <a:rPr lang="es-ES" sz="1300" dirty="0">
                <a:effectLst/>
                <a:latin typeface="Times New Roman" panose="02020603050405020304" pitchFamily="18" charset="0"/>
                <a:ea typeface="Aptos" panose="020B0004020202020204" pitchFamily="34" charset="0"/>
              </a:rPr>
              <a:t>6) el carácter pluriofensivo de la lesión; </a:t>
            </a:r>
          </a:p>
          <a:p>
            <a:pPr lvl="1"/>
            <a:r>
              <a:rPr lang="es-ES" sz="1300" dirty="0">
                <a:effectLst/>
                <a:latin typeface="Times New Roman" panose="02020603050405020304" pitchFamily="18" charset="0"/>
                <a:ea typeface="Aptos" panose="020B0004020202020204" pitchFamily="34" charset="0"/>
              </a:rPr>
              <a:t>7) el contexto en el que se haya podido producir la conducta o una actitud tendente a impedir la defensa y protección del derecho transgredido; </a:t>
            </a:r>
          </a:p>
          <a:p>
            <a:pPr lvl="1"/>
            <a:r>
              <a:rPr lang="es-ES" sz="1300" dirty="0">
                <a:effectLst/>
                <a:latin typeface="Times New Roman" panose="02020603050405020304" pitchFamily="18" charset="0"/>
                <a:ea typeface="Aptos" panose="020B0004020202020204" pitchFamily="34" charset="0"/>
              </a:rPr>
              <a:t>8) otros que puedan valorarse atendidas las circunstancias de cada caso</a:t>
            </a:r>
            <a:endParaRPr lang="es-ES" sz="1300" dirty="0"/>
          </a:p>
        </p:txBody>
      </p:sp>
      <p:sp>
        <p:nvSpPr>
          <p:cNvPr id="16" name="Graphic 14">
            <a:extLst>
              <a:ext uri="{FF2B5EF4-FFF2-40B4-BE49-F238E27FC236}">
                <a16:creationId xmlns:a16="http://schemas.microsoft.com/office/drawing/2014/main" id="{1D2B4AEE-CC3F-417C-8FF0-DA59478B8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017263" y="966353"/>
            <a:ext cx="2012229" cy="2014135"/>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solidFill>
          <a:ln w="9525" cap="flat">
            <a:noFill/>
            <a:prstDash val="solid"/>
            <a:miter/>
          </a:ln>
        </p:spPr>
        <p:txBody>
          <a:bodyPr rtlCol="0" anchor="ctr"/>
          <a:lstStyle/>
          <a:p>
            <a:endParaRPr lang="en-US"/>
          </a:p>
        </p:txBody>
      </p:sp>
      <p:pic>
        <p:nvPicPr>
          <p:cNvPr id="7" name="Graphic 6" descr="Banco">
            <a:extLst>
              <a:ext uri="{FF2B5EF4-FFF2-40B4-BE49-F238E27FC236}">
                <a16:creationId xmlns:a16="http://schemas.microsoft.com/office/drawing/2014/main" id="{3C146EA9-D81F-3862-17BF-C489CAA942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21061" y="1248156"/>
            <a:ext cx="4361688" cy="4361688"/>
          </a:xfrm>
          <a:prstGeom prst="rect">
            <a:avLst/>
          </a:prstGeom>
        </p:spPr>
      </p:pic>
      <p:sp>
        <p:nvSpPr>
          <p:cNvPr id="18" name="Graphic 14">
            <a:extLst>
              <a:ext uri="{FF2B5EF4-FFF2-40B4-BE49-F238E27FC236}">
                <a16:creationId xmlns:a16="http://schemas.microsoft.com/office/drawing/2014/main" id="{2A058240-2147-45E0-AEDC-7842EF6C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017263" y="966354"/>
            <a:ext cx="2012229" cy="2014135"/>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alpha val="50000"/>
            </a:schemeClr>
          </a:solidFill>
          <a:ln w="9525" cap="flat">
            <a:noFill/>
            <a:prstDash val="solid"/>
            <a:miter/>
          </a:ln>
        </p:spPr>
        <p:txBody>
          <a:bodyPr rtlCol="0" anchor="ctr"/>
          <a:lstStyle/>
          <a:p>
            <a:endParaRPr lang="en-US"/>
          </a:p>
        </p:txBody>
      </p:sp>
      <p:sp>
        <p:nvSpPr>
          <p:cNvPr id="20" name="Rectangle 19">
            <a:extLst>
              <a:ext uri="{FF2B5EF4-FFF2-40B4-BE49-F238E27FC236}">
                <a16:creationId xmlns:a16="http://schemas.microsoft.com/office/drawing/2014/main" id="{F9836921-C8BE-42F1-A4AD-7D4B4E7FD8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73128" y="6172201"/>
            <a:ext cx="118872"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9286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FEE0D76-3C98-3291-A1C6-B4EDB4A2D29B}"/>
              </a:ext>
            </a:extLst>
          </p:cNvPr>
          <p:cNvSpPr>
            <a:spLocks noGrp="1"/>
          </p:cNvSpPr>
          <p:nvPr>
            <p:ph type="title"/>
          </p:nvPr>
        </p:nvSpPr>
        <p:spPr>
          <a:xfrm>
            <a:off x="761803" y="350196"/>
            <a:ext cx="4646904" cy="1624520"/>
          </a:xfrm>
        </p:spPr>
        <p:txBody>
          <a:bodyPr anchor="ctr">
            <a:normAutofit/>
          </a:bodyPr>
          <a:lstStyle/>
          <a:p>
            <a:r>
              <a:rPr lang="es-ES" sz="4000"/>
              <a:t>En la práctica solamente </a:t>
            </a:r>
          </a:p>
        </p:txBody>
      </p:sp>
      <p:sp>
        <p:nvSpPr>
          <p:cNvPr id="3" name="Marcador de contenido 2">
            <a:extLst>
              <a:ext uri="{FF2B5EF4-FFF2-40B4-BE49-F238E27FC236}">
                <a16:creationId xmlns:a16="http://schemas.microsoft.com/office/drawing/2014/main" id="{7C02EFA5-596F-887F-6832-E8F085BC4265}"/>
              </a:ext>
            </a:extLst>
          </p:cNvPr>
          <p:cNvSpPr>
            <a:spLocks noGrp="1"/>
          </p:cNvSpPr>
          <p:nvPr>
            <p:ph idx="1"/>
          </p:nvPr>
        </p:nvSpPr>
        <p:spPr>
          <a:xfrm>
            <a:off x="761802" y="2743200"/>
            <a:ext cx="4646905" cy="3613149"/>
          </a:xfrm>
        </p:spPr>
        <p:txBody>
          <a:bodyPr anchor="ctr">
            <a:normAutofit/>
          </a:bodyPr>
          <a:lstStyle/>
          <a:p>
            <a:r>
              <a:rPr lang="es-ES" sz="2000">
                <a:effectLst/>
                <a:latin typeface="Times New Roman" panose="02020603050405020304" pitchFamily="18" charset="0"/>
                <a:ea typeface="Aptos" panose="020B0004020202020204" pitchFamily="34" charset="0"/>
              </a:rPr>
              <a:t>1) salario de la persona trabajadora</a:t>
            </a:r>
          </a:p>
          <a:p>
            <a:r>
              <a:rPr lang="es-ES" sz="2000">
                <a:effectLst/>
                <a:latin typeface="Times New Roman" panose="02020603050405020304" pitchFamily="18" charset="0"/>
                <a:ea typeface="Aptos" panose="020B0004020202020204" pitchFamily="34" charset="0"/>
              </a:rPr>
              <a:t>2) antigüedad; </a:t>
            </a:r>
          </a:p>
          <a:p>
            <a:r>
              <a:rPr lang="es-ES" sz="2000">
                <a:effectLst/>
                <a:latin typeface="Times New Roman" panose="02020603050405020304" pitchFamily="18" charset="0"/>
                <a:ea typeface="Aptos" panose="020B0004020202020204" pitchFamily="34" charset="0"/>
              </a:rPr>
              <a:t>3) vulneración de más de un derecho fundamental; </a:t>
            </a:r>
          </a:p>
          <a:p>
            <a:r>
              <a:rPr lang="es-ES" sz="2000">
                <a:effectLst/>
                <a:latin typeface="Times New Roman" panose="02020603050405020304" pitchFamily="18" charset="0"/>
                <a:ea typeface="Aptos" panose="020B0004020202020204" pitchFamily="34" charset="0"/>
              </a:rPr>
              <a:t>4) reincidencia en la conducta empresarial; </a:t>
            </a:r>
          </a:p>
          <a:p>
            <a:r>
              <a:rPr lang="es-ES" sz="2000">
                <a:effectLst/>
                <a:latin typeface="Times New Roman" panose="02020603050405020304" pitchFamily="18" charset="0"/>
                <a:ea typeface="Aptos" panose="020B0004020202020204" pitchFamily="34" charset="0"/>
              </a:rPr>
              <a:t>5) consecuencias de la conducta vulneradora; </a:t>
            </a:r>
          </a:p>
          <a:p>
            <a:r>
              <a:rPr lang="es-ES" sz="2000">
                <a:effectLst/>
                <a:latin typeface="Times New Roman" panose="02020603050405020304" pitchFamily="18" charset="0"/>
                <a:ea typeface="Aptos" panose="020B0004020202020204" pitchFamily="34" charset="0"/>
              </a:rPr>
              <a:t>6) la existencia de otra forma de reparación del daño</a:t>
            </a:r>
            <a:endParaRPr lang="es-ES" sz="2000"/>
          </a:p>
        </p:txBody>
      </p:sp>
      <p:pic>
        <p:nvPicPr>
          <p:cNvPr id="5" name="Picture 4" descr="Una balanza de pesaje antigua">
            <a:extLst>
              <a:ext uri="{FF2B5EF4-FFF2-40B4-BE49-F238E27FC236}">
                <a16:creationId xmlns:a16="http://schemas.microsoft.com/office/drawing/2014/main" id="{E3E62C36-6281-6CAA-A891-9DC400BD8C30}"/>
              </a:ext>
            </a:extLst>
          </p:cNvPr>
          <p:cNvPicPr>
            <a:picLocks noChangeAspect="1"/>
          </p:cNvPicPr>
          <p:nvPr/>
        </p:nvPicPr>
        <p:blipFill rotWithShape="1">
          <a:blip r:embed="rId2"/>
          <a:srcRect t="188" b="24896"/>
          <a:stretch/>
        </p:blipFill>
        <p:spPr>
          <a:xfrm>
            <a:off x="6096000" y="1"/>
            <a:ext cx="6102825" cy="6858000"/>
          </a:xfrm>
          <a:prstGeom prst="rect">
            <a:avLst/>
          </a:prstGeom>
        </p:spPr>
      </p:pic>
    </p:spTree>
    <p:extLst>
      <p:ext uri="{BB962C8B-B14F-4D97-AF65-F5344CB8AC3E}">
        <p14:creationId xmlns:p14="http://schemas.microsoft.com/office/powerpoint/2010/main" val="270569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84F324-2FDB-0F18-DF7C-F5F3BECA531A}"/>
              </a:ext>
            </a:extLst>
          </p:cNvPr>
          <p:cNvSpPr>
            <a:spLocks noGrp="1"/>
          </p:cNvSpPr>
          <p:nvPr>
            <p:ph type="title"/>
          </p:nvPr>
        </p:nvSpPr>
        <p:spPr/>
        <p:txBody>
          <a:bodyPr/>
          <a:lstStyle/>
          <a:p>
            <a:r>
              <a:rPr lang="es-ES" dirty="0"/>
              <a:t>SALARIO</a:t>
            </a:r>
          </a:p>
        </p:txBody>
      </p:sp>
      <p:sp>
        <p:nvSpPr>
          <p:cNvPr id="3" name="Marcador de contenido 2">
            <a:extLst>
              <a:ext uri="{FF2B5EF4-FFF2-40B4-BE49-F238E27FC236}">
                <a16:creationId xmlns:a16="http://schemas.microsoft.com/office/drawing/2014/main" id="{78414B2A-FA89-00D8-ED35-7FE4521B888C}"/>
              </a:ext>
            </a:extLst>
          </p:cNvPr>
          <p:cNvSpPr>
            <a:spLocks noGrp="1"/>
          </p:cNvSpPr>
          <p:nvPr>
            <p:ph idx="1"/>
          </p:nvPr>
        </p:nvSpPr>
        <p:spPr/>
        <p:txBody>
          <a:bodyPr/>
          <a:lstStyle/>
          <a:p>
            <a:r>
              <a:rPr lang="es-ES" sz="1800" dirty="0">
                <a:effectLst/>
                <a:latin typeface="Times New Roman" panose="02020603050405020304" pitchFamily="18" charset="0"/>
                <a:ea typeface="Aptos" panose="020B0004020202020204" pitchFamily="34" charset="0"/>
              </a:rPr>
              <a:t>STS de 9 de marzo de 2022, </a:t>
            </a:r>
            <a:r>
              <a:rPr lang="es-ES" sz="1800" dirty="0" err="1">
                <a:effectLst/>
                <a:latin typeface="Times New Roman" panose="02020603050405020304" pitchFamily="18" charset="0"/>
                <a:ea typeface="Aptos" panose="020B0004020202020204" pitchFamily="34" charset="0"/>
              </a:rPr>
              <a:t>rec</a:t>
            </a:r>
            <a:r>
              <a:rPr lang="es-ES" sz="1800" dirty="0">
                <a:effectLst/>
                <a:latin typeface="Times New Roman" panose="02020603050405020304" pitchFamily="18" charset="0"/>
                <a:ea typeface="Aptos" panose="020B0004020202020204" pitchFamily="34" charset="0"/>
              </a:rPr>
              <a:t> 2269/2019 ha considerado que no procede condenar a la indemnización solicitada, sino </a:t>
            </a:r>
            <a:r>
              <a:rPr lang="es-ES" sz="1800" b="1" dirty="0">
                <a:effectLst/>
                <a:latin typeface="Times New Roman" panose="02020603050405020304" pitchFamily="18" charset="0"/>
                <a:ea typeface="Aptos" panose="020B0004020202020204" pitchFamily="34" charset="0"/>
              </a:rPr>
              <a:t>al mínimo establecido por la LISOS </a:t>
            </a:r>
            <a:r>
              <a:rPr lang="es-ES" sz="1800" dirty="0">
                <a:effectLst/>
                <a:latin typeface="Times New Roman" panose="02020603050405020304" pitchFamily="18" charset="0"/>
                <a:ea typeface="Aptos" panose="020B0004020202020204" pitchFamily="34" charset="0"/>
              </a:rPr>
              <a:t>para sanciones muy graves cuando el salario percibido era de escasa entidad</a:t>
            </a:r>
          </a:p>
          <a:p>
            <a:pPr algn="just"/>
            <a:r>
              <a:rPr lang="es-ES" sz="1800" dirty="0">
                <a:latin typeface="Times New Roman" panose="02020603050405020304" pitchFamily="18" charset="0"/>
                <a:ea typeface="Aptos" panose="020B0004020202020204" pitchFamily="34" charset="0"/>
              </a:rPr>
              <a:t>E</a:t>
            </a:r>
            <a:r>
              <a:rPr lang="es-ES" sz="1800" dirty="0">
                <a:effectLst/>
                <a:latin typeface="Times New Roman" panose="02020603050405020304" pitchFamily="18" charset="0"/>
                <a:ea typeface="Aptos" panose="020B0004020202020204" pitchFamily="34" charset="0"/>
              </a:rPr>
              <a:t>n el caso de salarios anuales entre 30.000 y 55.000 euros se ha condenado a indemnizaciones entre 10.000, 12.000 y 15.000 euros</a:t>
            </a:r>
            <a:r>
              <a:rPr lang="es-ES" dirty="0">
                <a:effectLst/>
              </a:rPr>
              <a:t> </a:t>
            </a:r>
          </a:p>
          <a:p>
            <a:pPr lvl="1" algn="just"/>
            <a:r>
              <a:rPr lang="es-ES" sz="1400" kern="100" dirty="0">
                <a:effectLst/>
                <a:latin typeface="Times New Roman" panose="02020603050405020304" pitchFamily="18" charset="0"/>
                <a:ea typeface="Aptos" panose="020B0004020202020204" pitchFamily="34" charset="0"/>
                <a:cs typeface="Times New Roman" panose="02020603050405020304" pitchFamily="18" charset="0"/>
              </a:rPr>
              <a:t>STSJ de Madrid de 25 de noviembre de 2022 (</a:t>
            </a:r>
            <a:r>
              <a:rPr lang="es-ES" sz="1400" kern="100" dirty="0" err="1">
                <a:effectLst/>
                <a:latin typeface="Times New Roman" panose="02020603050405020304" pitchFamily="18" charset="0"/>
                <a:ea typeface="Aptos" panose="020B0004020202020204" pitchFamily="34" charset="0"/>
                <a:cs typeface="Times New Roman" panose="02020603050405020304" pitchFamily="18" charset="0"/>
              </a:rPr>
              <a:t>rec.</a:t>
            </a:r>
            <a:r>
              <a:rPr lang="es-ES" sz="1400" kern="100" dirty="0">
                <a:effectLst/>
                <a:latin typeface="Times New Roman" panose="02020603050405020304" pitchFamily="18" charset="0"/>
                <a:ea typeface="Aptos" panose="020B0004020202020204" pitchFamily="34" charset="0"/>
                <a:cs typeface="Times New Roman" panose="02020603050405020304" pitchFamily="18" charset="0"/>
              </a:rPr>
              <a:t> 1031/2022), con un salario anual de 46.800 euros</a:t>
            </a:r>
          </a:p>
          <a:p>
            <a:pPr lvl="1" algn="just"/>
            <a:r>
              <a:rPr lang="es-ES" sz="1400" kern="100" dirty="0">
                <a:effectLst/>
                <a:latin typeface="Times New Roman" panose="02020603050405020304" pitchFamily="18" charset="0"/>
                <a:ea typeface="Aptos" panose="020B0004020202020204" pitchFamily="34" charset="0"/>
                <a:cs typeface="Times New Roman" panose="02020603050405020304" pitchFamily="18" charset="0"/>
              </a:rPr>
              <a:t>STSJ de Madrid de 17 de junio de 2022 (</a:t>
            </a:r>
            <a:r>
              <a:rPr lang="es-ES" sz="1400" kern="100" dirty="0" err="1">
                <a:effectLst/>
                <a:latin typeface="Times New Roman" panose="02020603050405020304" pitchFamily="18" charset="0"/>
                <a:ea typeface="Aptos" panose="020B0004020202020204" pitchFamily="34" charset="0"/>
                <a:cs typeface="Times New Roman" panose="02020603050405020304" pitchFamily="18" charset="0"/>
              </a:rPr>
              <a:t>rec.</a:t>
            </a:r>
            <a:r>
              <a:rPr lang="es-ES" sz="1400" kern="100" dirty="0">
                <a:effectLst/>
                <a:latin typeface="Times New Roman" panose="02020603050405020304" pitchFamily="18" charset="0"/>
                <a:ea typeface="Aptos" panose="020B0004020202020204" pitchFamily="34" charset="0"/>
                <a:cs typeface="Times New Roman" panose="02020603050405020304" pitchFamily="18" charset="0"/>
              </a:rPr>
              <a:t> 417/2022), con un salario anual de 42.000. </a:t>
            </a:r>
          </a:p>
          <a:p>
            <a:pPr lvl="1" algn="just"/>
            <a:r>
              <a:rPr lang="es-ES" sz="1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STSJ de Madrid de 24 de septiembre 2021 (</a:t>
            </a:r>
            <a:r>
              <a:rPr lang="es-ES" sz="1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rec.</a:t>
            </a:r>
            <a:r>
              <a:rPr lang="es-ES" sz="1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566/2021) con un salario anual de 36.420 euros.</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a:p>
            <a:r>
              <a:rPr lang="es-ES" dirty="0">
                <a:latin typeface="Times New Roman" panose="02020603050405020304" pitchFamily="18" charset="0"/>
                <a:ea typeface="Aptos" panose="020B0004020202020204" pitchFamily="34" charset="0"/>
              </a:rPr>
              <a:t>Con salarios anuales de entre 55.000 y de 67.000 euros se ha condenado a una indemnización de </a:t>
            </a:r>
            <a:r>
              <a:rPr lang="es-ES" b="1" dirty="0">
                <a:latin typeface="Times New Roman" panose="02020603050405020304" pitchFamily="18" charset="0"/>
                <a:ea typeface="Aptos" panose="020B0004020202020204" pitchFamily="34" charset="0"/>
              </a:rPr>
              <a:t>25.000 euros </a:t>
            </a:r>
            <a:r>
              <a:rPr lang="es-ES" dirty="0">
                <a:latin typeface="Times New Roman" panose="02020603050405020304" pitchFamily="18" charset="0"/>
                <a:ea typeface="Aptos" panose="020B0004020202020204" pitchFamily="34" charset="0"/>
              </a:rPr>
              <a:t>STS de 14 de noviembre de 2023 (</a:t>
            </a:r>
            <a:r>
              <a:rPr lang="es-ES" dirty="0" err="1">
                <a:latin typeface="Times New Roman" panose="02020603050405020304" pitchFamily="18" charset="0"/>
                <a:ea typeface="Aptos" panose="020B0004020202020204" pitchFamily="34" charset="0"/>
              </a:rPr>
              <a:t>rec.</a:t>
            </a:r>
            <a:r>
              <a:rPr lang="es-ES" dirty="0">
                <a:latin typeface="Times New Roman" panose="02020603050405020304" pitchFamily="18" charset="0"/>
                <a:ea typeface="Aptos" panose="020B0004020202020204" pitchFamily="34" charset="0"/>
              </a:rPr>
              <a:t> 1975/2021) y en el segundo STSJ de Cataluña de 30 de abril de 2021 (</a:t>
            </a:r>
            <a:r>
              <a:rPr lang="es-ES" dirty="0" err="1">
                <a:latin typeface="Times New Roman" panose="02020603050405020304" pitchFamily="18" charset="0"/>
                <a:ea typeface="Aptos" panose="020B0004020202020204" pitchFamily="34" charset="0"/>
              </a:rPr>
              <a:t>rec.</a:t>
            </a:r>
            <a:r>
              <a:rPr lang="es-ES" dirty="0">
                <a:latin typeface="Times New Roman" panose="02020603050405020304" pitchFamily="18" charset="0"/>
                <a:ea typeface="Aptos" panose="020B0004020202020204" pitchFamily="34" charset="0"/>
              </a:rPr>
              <a:t> 5044/2020)</a:t>
            </a:r>
          </a:p>
          <a:p>
            <a:endParaRPr lang="es-ES" dirty="0"/>
          </a:p>
        </p:txBody>
      </p:sp>
    </p:spTree>
    <p:extLst>
      <p:ext uri="{BB962C8B-B14F-4D97-AF65-F5344CB8AC3E}">
        <p14:creationId xmlns:p14="http://schemas.microsoft.com/office/powerpoint/2010/main" val="182563082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TotalTime>
  <Words>1926</Words>
  <Application>Microsoft Office PowerPoint</Application>
  <PresentationFormat>Panorámica</PresentationFormat>
  <Paragraphs>101</Paragraphs>
  <Slides>22</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22</vt:i4>
      </vt:variant>
    </vt:vector>
  </HeadingPairs>
  <TitlesOfParts>
    <vt:vector size="29" baseType="lpstr">
      <vt:lpstr>Aptos</vt:lpstr>
      <vt:lpstr>Aptos Display</vt:lpstr>
      <vt:lpstr>Arial</vt:lpstr>
      <vt:lpstr>Calibri</vt:lpstr>
      <vt:lpstr>Helvetica Neue Medium</vt:lpstr>
      <vt:lpstr>Times New Roman</vt:lpstr>
      <vt:lpstr>Tema de Office</vt:lpstr>
      <vt:lpstr>Indemnización adicional por Vulneración de Derechos Fundamentales</vt:lpstr>
      <vt:lpstr>Tipos de indemnizaciones adicionales</vt:lpstr>
      <vt:lpstr>Los Tribunales deben determinar la cuantía de los daños morales en toda sentencia que declare la existencia de lesión de un derecho fundamental</vt:lpstr>
      <vt:lpstr>¿Aunque no se pida en absoluto la indemnización en la demanda?</vt:lpstr>
      <vt:lpstr>¿Qué criterios o parámetros?</vt:lpstr>
      <vt:lpstr>Gran heterogeneidad de resoluciones</vt:lpstr>
      <vt:lpstr>Tribunal Supremo de 20 de abril de 2022 rec 2391/2019. </vt:lpstr>
      <vt:lpstr>En la práctica solamente </vt:lpstr>
      <vt:lpstr>SALARIO</vt:lpstr>
      <vt:lpstr>Antiguedad</vt:lpstr>
      <vt:lpstr>Vulneración de más de un Derecho Fundamental</vt:lpstr>
      <vt:lpstr>Vulneración de más de un Derecho Fundamental</vt:lpstr>
      <vt:lpstr>Reincidencia en la conducta</vt:lpstr>
      <vt:lpstr>Consecuencias de la conducta (IT)</vt:lpstr>
      <vt:lpstr>Especial reproche de la conducta</vt:lpstr>
      <vt:lpstr>Existencia de otra forma de reparación</vt:lpstr>
      <vt:lpstr>Criterios no encontrados para la cuantificación del daño </vt:lpstr>
      <vt:lpstr>Presentación de PowerPoint</vt:lpstr>
      <vt:lpstr>Propuesta de baremo para el cálculo de la indemnización por vulneración de derechos fundamentales basada en los criterios judiciales actuales</vt:lpstr>
      <vt:lpstr>Propuesta de baremo</vt:lpstr>
      <vt:lpstr>Baremo</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Indemnización adicional por Vulneración de Derechos Fundamentales</dc:title>
  <dc:creator>Adrian  Todoli</dc:creator>
  <cp:lastModifiedBy>Adrian  Todoli</cp:lastModifiedBy>
  <cp:revision>10</cp:revision>
  <dcterms:created xsi:type="dcterms:W3CDTF">2024-05-16T10:22:54Z</dcterms:created>
  <dcterms:modified xsi:type="dcterms:W3CDTF">2025-02-19T08:42:48Z</dcterms:modified>
</cp:coreProperties>
</file>