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</p:sldMasterIdLst>
  <p:sldIdLst>
    <p:sldId id="279" r:id="rId2"/>
    <p:sldId id="28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C6F"/>
    <a:srgbClr val="002060"/>
    <a:srgbClr val="004D86"/>
    <a:srgbClr val="000000"/>
    <a:srgbClr val="FFFFFF"/>
    <a:srgbClr val="F2F2F2"/>
    <a:srgbClr val="F5F5F5"/>
    <a:srgbClr val="003399"/>
    <a:srgbClr val="00589A"/>
    <a:srgbClr val="00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94660"/>
  </p:normalViewPr>
  <p:slideViewPr>
    <p:cSldViewPr snapToGrid="0">
      <p:cViewPr varScale="1">
        <p:scale>
          <a:sx n="90" d="100"/>
          <a:sy n="90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 bwMode="gray">
          <a:xfrm>
            <a:off x="2336801" y="2"/>
            <a:ext cx="9855200" cy="6176009"/>
            <a:chOff x="19140488" y="13674"/>
            <a:chExt cx="7443798" cy="6145827"/>
          </a:xfrm>
        </p:grpSpPr>
        <p:sp>
          <p:nvSpPr>
            <p:cNvPr id="23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527301" y="838200"/>
            <a:ext cx="7124700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527301" y="1828800"/>
            <a:ext cx="7124700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527300" y="374904"/>
            <a:ext cx="5474208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dirty="0" err="1" smtClean="0"/>
              <a:t>www.pwc.com</a:t>
            </a:r>
            <a:endParaRPr lang="en-GB" noProof="0" dirty="0"/>
          </a:p>
        </p:txBody>
      </p:sp>
      <p:grpSp>
        <p:nvGrpSpPr>
          <p:cNvPr id="16" name="Group 32"/>
          <p:cNvGrpSpPr/>
          <p:nvPr/>
        </p:nvGrpSpPr>
        <p:grpSpPr>
          <a:xfrm>
            <a:off x="1291456" y="6170992"/>
            <a:ext cx="1219200" cy="533479"/>
            <a:chOff x="518032" y="978681"/>
            <a:chExt cx="4572000" cy="2667393"/>
          </a:xfrm>
        </p:grpSpPr>
        <p:sp>
          <p:nvSpPr>
            <p:cNvPr id="17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/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/>
            </a:p>
          </p:txBody>
        </p:sp>
      </p:grpSp>
    </p:spTree>
    <p:extLst>
      <p:ext uri="{BB962C8B-B14F-4D97-AF65-F5344CB8AC3E}">
        <p14:creationId xmlns:p14="http://schemas.microsoft.com/office/powerpoint/2010/main" val="2281064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76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1200" y="6477002"/>
            <a:ext cx="3454400" cy="15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6C0488-217C-405E-84A7-2C6B75A710C1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3CBB441-54ED-477C-9FAB-35555F11287D}" type="datetimeFigureOut">
              <a:rPr lang="en-US" smtClean="0"/>
              <a:t>9/25/2017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24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0"/>
            <a:ext cx="107696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1200" y="6477002"/>
            <a:ext cx="3454400" cy="15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ontent Placeholder 26"/>
          <p:cNvSpPr>
            <a:spLocks noGrp="1"/>
          </p:cNvSpPr>
          <p:nvPr>
            <p:ph sz="quarter" idx="15"/>
          </p:nvPr>
        </p:nvSpPr>
        <p:spPr>
          <a:xfrm>
            <a:off x="711200" y="1752600"/>
            <a:ext cx="10769600" cy="4419600"/>
          </a:xfrm>
        </p:spPr>
        <p:txBody>
          <a:bodyPr/>
          <a:lstStyle>
            <a:lvl1pPr>
              <a:defRPr sz="3200" baseline="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32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32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32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sz="3200"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 sz="3200" baseline="0"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buAutoNum type="alphaLcPeriod"/>
              <a:defRPr sz="3200" baseline="0"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buNone/>
              <a:defRPr sz="3200">
                <a:solidFill>
                  <a:schemeClr val="tx2"/>
                </a:solidFill>
              </a:defRPr>
            </a:lvl8pPr>
            <a:lvl9pPr>
              <a:defRPr sz="32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6C0488-217C-405E-84A7-2C6B75A710C1}" type="slidenum">
              <a:rPr lang="en-US" smtClean="0"/>
              <a:t>‹Nº›</a:t>
            </a:fld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3CBB441-54ED-477C-9FAB-35555F11287D}" type="datetimeFigureOut">
              <a:rPr lang="en-US" smtClean="0"/>
              <a:t>9/25/2017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07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ey point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0"/>
            <a:ext cx="107696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752600"/>
            <a:ext cx="10769600" cy="4419600"/>
          </a:xfrm>
        </p:spPr>
        <p:txBody>
          <a:bodyPr>
            <a:noAutofit/>
          </a:bodyPr>
          <a:lstStyle>
            <a:lvl1pPr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defRPr sz="3200" baseline="0">
                <a:solidFill>
                  <a:schemeClr val="bg1"/>
                </a:solidFill>
              </a:defRPr>
            </a:lvl1pPr>
            <a:lvl2pPr marL="444500" indent="-263525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2pPr>
            <a:lvl3pPr marL="714375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3pPr>
            <a:lvl4pPr marL="984250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4pPr>
            <a:lvl5pPr marL="1341438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5pPr>
            <a:lvl6pPr marL="1611313" indent="-271463">
              <a:lnSpc>
                <a:spcPts val="3600"/>
              </a:lnSpc>
              <a:spcBef>
                <a:spcPts val="0"/>
              </a:spcBef>
              <a:spcAft>
                <a:spcPts val="60"/>
              </a:spcAft>
              <a:buClr>
                <a:schemeClr val="bg1"/>
              </a:buClr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6pPr>
            <a:lvl7pPr>
              <a:defRPr sz="2800">
                <a:solidFill>
                  <a:schemeClr val="bg1"/>
                </a:solidFill>
              </a:defRPr>
            </a:lvl7pPr>
            <a:lvl8pPr>
              <a:lnSpc>
                <a:spcPts val="3600"/>
              </a:lnSpc>
              <a:defRPr sz="2800">
                <a:solidFill>
                  <a:schemeClr val="bg1"/>
                </a:solidFill>
              </a:defRPr>
            </a:lvl8pPr>
            <a:lvl9pPr>
              <a:defRPr sz="2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11200" y="6477002"/>
            <a:ext cx="3454400" cy="15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6C0488-217C-405E-84A7-2C6B75A710C1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3CBB441-54ED-477C-9FAB-35555F11287D}" type="datetimeFigureOut">
              <a:rPr lang="en-US" smtClean="0"/>
              <a:t>9/25/2017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78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711200" y="685802"/>
            <a:ext cx="10769600" cy="106679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58" name="Subtitle 2"/>
          <p:cNvSpPr>
            <a:spLocks noGrp="1"/>
          </p:cNvSpPr>
          <p:nvPr>
            <p:ph type="subTitle" idx="1"/>
          </p:nvPr>
        </p:nvSpPr>
        <p:spPr bwMode="black">
          <a:xfrm>
            <a:off x="711200" y="1905002"/>
            <a:ext cx="10769600" cy="137159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11200" y="6477002"/>
            <a:ext cx="3454400" cy="15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6C0488-217C-405E-84A7-2C6B75A710C1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3CBB441-54ED-477C-9FAB-35555F11287D}" type="datetimeFigureOut">
              <a:rPr lang="en-US" smtClean="0"/>
              <a:t>9/25/2017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30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711200" y="685800"/>
            <a:ext cx="107696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 bwMode="black">
          <a:xfrm>
            <a:off x="711200" y="1905000"/>
            <a:ext cx="10769600" cy="13716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11200" y="6477001"/>
            <a:ext cx="34544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6C0488-217C-405E-84A7-2C6B75A710C1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3CBB441-54ED-477C-9FAB-35555F11287D}" type="datetimeFigureOut">
              <a:rPr lang="en-US" smtClean="0"/>
              <a:t>9/25/2017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59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711200" y="685800"/>
            <a:ext cx="107696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711202" y="2819400"/>
            <a:ext cx="5283199" cy="335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 bwMode="black">
          <a:xfrm>
            <a:off x="711200" y="1905001"/>
            <a:ext cx="10769600" cy="7620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11200" y="6477001"/>
            <a:ext cx="34544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6C0488-217C-405E-84A7-2C6B75A710C1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3CBB441-54ED-477C-9FAB-35555F11287D}" type="datetimeFigureOut">
              <a:rPr lang="en-US" smtClean="0"/>
              <a:t>9/25/2017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39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Shape 140"/>
          <p:cNvCxnSpPr/>
          <p:nvPr/>
        </p:nvCxnSpPr>
        <p:spPr>
          <a:xfrm rot="5400000" flipH="1" flipV="1">
            <a:off x="6820410" y="-3874008"/>
            <a:ext cx="152399" cy="9119616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2527301" y="838200"/>
            <a:ext cx="7124700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14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2527301" y="1828800"/>
            <a:ext cx="7124700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144" name="Text Placeholder 31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2527300" y="374904"/>
            <a:ext cx="5474208" cy="1463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  <p:grpSp>
        <p:nvGrpSpPr>
          <p:cNvPr id="102" name="Group 101"/>
          <p:cNvGrpSpPr>
            <a:grpSpLocks noChangeAspect="1"/>
          </p:cNvGrpSpPr>
          <p:nvPr/>
        </p:nvGrpSpPr>
        <p:grpSpPr>
          <a:xfrm>
            <a:off x="1291457" y="5768682"/>
            <a:ext cx="1643044" cy="935789"/>
            <a:chOff x="518032" y="-1032869"/>
            <a:chExt cx="6161413" cy="4678943"/>
          </a:xfrm>
        </p:grpSpPr>
        <p:grpSp>
          <p:nvGrpSpPr>
            <p:cNvPr id="103" name="Group 73"/>
            <p:cNvGrpSpPr>
              <a:grpSpLocks noChangeAspect="1"/>
            </p:cNvGrpSpPr>
            <p:nvPr/>
          </p:nvGrpSpPr>
          <p:grpSpPr>
            <a:xfrm>
              <a:off x="4438637" y="-1032863"/>
              <a:ext cx="2240792" cy="2011550"/>
              <a:chOff x="1905000" y="5715000"/>
              <a:chExt cx="445770" cy="381000"/>
            </a:xfrm>
          </p:grpSpPr>
          <p:sp>
            <p:nvSpPr>
              <p:cNvPr id="107" name="Rectangle 25"/>
              <p:cNvSpPr>
                <a:spLocks noChangeArrowheads="1"/>
              </p:cNvSpPr>
              <p:nvPr userDrawn="1"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  <p:sp>
            <p:nvSpPr>
              <p:cNvPr id="108" name="Rectangle 26"/>
              <p:cNvSpPr>
                <a:spLocks noChangeArrowheads="1"/>
              </p:cNvSpPr>
              <p:nvPr userDrawn="1"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  <p:sp>
            <p:nvSpPr>
              <p:cNvPr id="109" name="Rectangle 27"/>
              <p:cNvSpPr>
                <a:spLocks noChangeArrowheads="1"/>
              </p:cNvSpPr>
              <p:nvPr userDrawn="1"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  <p:sp>
            <p:nvSpPr>
              <p:cNvPr id="110" name="Rectangle 28"/>
              <p:cNvSpPr>
                <a:spLocks noChangeArrowheads="1"/>
              </p:cNvSpPr>
              <p:nvPr userDrawn="1"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  <p:sp>
            <p:nvSpPr>
              <p:cNvPr id="111" name="Rectangle 29"/>
              <p:cNvSpPr>
                <a:spLocks noChangeArrowheads="1"/>
              </p:cNvSpPr>
              <p:nvPr userDrawn="1"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  <p:sp>
            <p:nvSpPr>
              <p:cNvPr id="112" name="Rectangle 30"/>
              <p:cNvSpPr>
                <a:spLocks noChangeArrowheads="1"/>
              </p:cNvSpPr>
              <p:nvPr userDrawn="1"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  <p:sp>
            <p:nvSpPr>
              <p:cNvPr id="113" name="Rectangle 31"/>
              <p:cNvSpPr>
                <a:spLocks noChangeArrowheads="1"/>
              </p:cNvSpPr>
              <p:nvPr userDrawn="1"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  <p:sp>
            <p:nvSpPr>
              <p:cNvPr id="114" name="Rectangle 32"/>
              <p:cNvSpPr>
                <a:spLocks noChangeArrowheads="1"/>
              </p:cNvSpPr>
              <p:nvPr userDrawn="1"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  <p:sp>
            <p:nvSpPr>
              <p:cNvPr id="115" name="Freeform 33"/>
              <p:cNvSpPr>
                <a:spLocks/>
              </p:cNvSpPr>
              <p:nvPr userDrawn="1"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  <p:sp>
            <p:nvSpPr>
              <p:cNvPr id="116" name="Rectangle 34"/>
              <p:cNvSpPr>
                <a:spLocks noChangeArrowheads="1"/>
              </p:cNvSpPr>
              <p:nvPr userDrawn="1"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  <p:sp>
            <p:nvSpPr>
              <p:cNvPr id="117" name="Rectangle 35"/>
              <p:cNvSpPr>
                <a:spLocks noChangeArrowheads="1"/>
              </p:cNvSpPr>
              <p:nvPr userDrawn="1"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  <p:sp>
            <p:nvSpPr>
              <p:cNvPr id="118" name="Rectangle 36"/>
              <p:cNvSpPr>
                <a:spLocks noChangeArrowheads="1"/>
              </p:cNvSpPr>
              <p:nvPr userDrawn="1"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  <p:sp>
            <p:nvSpPr>
              <p:cNvPr id="119" name="Rectangle 25"/>
              <p:cNvSpPr>
                <a:spLocks noChangeArrowheads="1"/>
              </p:cNvSpPr>
              <p:nvPr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  <p:sp>
            <p:nvSpPr>
              <p:cNvPr id="120" name="Rectangle 26"/>
              <p:cNvSpPr>
                <a:spLocks noChangeArrowheads="1"/>
              </p:cNvSpPr>
              <p:nvPr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  <p:sp>
            <p:nvSpPr>
              <p:cNvPr id="121" name="Rectangle 27"/>
              <p:cNvSpPr>
                <a:spLocks noChangeArrowheads="1"/>
              </p:cNvSpPr>
              <p:nvPr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  <p:sp>
            <p:nvSpPr>
              <p:cNvPr id="122" name="Rectangle 28"/>
              <p:cNvSpPr>
                <a:spLocks noChangeArrowheads="1"/>
              </p:cNvSpPr>
              <p:nvPr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  <p:sp>
            <p:nvSpPr>
              <p:cNvPr id="123" name="Rectangle 29"/>
              <p:cNvSpPr>
                <a:spLocks noChangeArrowheads="1"/>
              </p:cNvSpPr>
              <p:nvPr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  <p:sp>
            <p:nvSpPr>
              <p:cNvPr id="124" name="Rectangle 30"/>
              <p:cNvSpPr>
                <a:spLocks noChangeArrowheads="1"/>
              </p:cNvSpPr>
              <p:nvPr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  <p:sp>
            <p:nvSpPr>
              <p:cNvPr id="125" name="Rectangle 31"/>
              <p:cNvSpPr>
                <a:spLocks noChangeArrowheads="1"/>
              </p:cNvSpPr>
              <p:nvPr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  <p:sp>
            <p:nvSpPr>
              <p:cNvPr id="126" name="Rectangle 32"/>
              <p:cNvSpPr>
                <a:spLocks noChangeArrowheads="1"/>
              </p:cNvSpPr>
              <p:nvPr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  <p:sp>
            <p:nvSpPr>
              <p:cNvPr id="127" name="Freeform 33"/>
              <p:cNvSpPr>
                <a:spLocks/>
              </p:cNvSpPr>
              <p:nvPr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  <p:sp>
            <p:nvSpPr>
              <p:cNvPr id="128" name="Rectangle 34"/>
              <p:cNvSpPr>
                <a:spLocks noChangeArrowheads="1"/>
              </p:cNvSpPr>
              <p:nvPr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  <p:sp>
            <p:nvSpPr>
              <p:cNvPr id="129" name="Rectangle 35"/>
              <p:cNvSpPr>
                <a:spLocks noChangeArrowheads="1"/>
              </p:cNvSpPr>
              <p:nvPr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  <p:sp>
            <p:nvSpPr>
              <p:cNvPr id="130" name="Rectangle 36"/>
              <p:cNvSpPr>
                <a:spLocks noChangeArrowheads="1"/>
              </p:cNvSpPr>
              <p:nvPr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</p:grpSp>
        <p:grpSp>
          <p:nvGrpSpPr>
            <p:cNvPr id="104" name="Group 32"/>
            <p:cNvGrpSpPr/>
            <p:nvPr/>
          </p:nvGrpSpPr>
          <p:grpSpPr>
            <a:xfrm>
              <a:off x="518032" y="978681"/>
              <a:ext cx="4572000" cy="2667393"/>
              <a:chOff x="518032" y="978681"/>
              <a:chExt cx="4572000" cy="2667393"/>
            </a:xfrm>
          </p:grpSpPr>
          <p:sp>
            <p:nvSpPr>
              <p:cNvPr id="105" name="Rectangle 37"/>
              <p:cNvSpPr>
                <a:spLocks noChangeArrowheads="1"/>
              </p:cNvSpPr>
              <p:nvPr userDrawn="1"/>
            </p:nvSpPr>
            <p:spPr bwMode="black">
              <a:xfrm>
                <a:off x="3295650" y="978681"/>
                <a:ext cx="1143000" cy="263229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  <p:sp>
            <p:nvSpPr>
              <p:cNvPr id="106" name="Freeform 7"/>
              <p:cNvSpPr>
                <a:spLocks noEditPoints="1"/>
              </p:cNvSpPr>
              <p:nvPr userDrawn="1"/>
            </p:nvSpPr>
            <p:spPr bwMode="black">
              <a:xfrm>
                <a:off x="518032" y="1922794"/>
                <a:ext cx="4572000" cy="1723280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7634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 bwMode="gray">
          <a:xfrm>
            <a:off x="2336801" y="2"/>
            <a:ext cx="9855200" cy="6176009"/>
            <a:chOff x="19140488" y="13674"/>
            <a:chExt cx="7443798" cy="6145827"/>
          </a:xfrm>
        </p:grpSpPr>
        <p:sp>
          <p:nvSpPr>
            <p:cNvPr id="35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3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4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52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sp>
        <p:nvSpPr>
          <p:cNvPr id="31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812801" y="3048000"/>
            <a:ext cx="1219200" cy="762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grpSp>
        <p:nvGrpSpPr>
          <p:cNvPr id="3" name="Group 31"/>
          <p:cNvGrpSpPr/>
          <p:nvPr/>
        </p:nvGrpSpPr>
        <p:grpSpPr>
          <a:xfrm>
            <a:off x="652115" y="2901698"/>
            <a:ext cx="1613003" cy="151219"/>
            <a:chOff x="489087" y="2521685"/>
            <a:chExt cx="1209752" cy="151219"/>
          </a:xfrm>
        </p:grpSpPr>
        <p:cxnSp>
          <p:nvCxnSpPr>
            <p:cNvPr id="33" name="Straight Connector 32"/>
            <p:cNvCxnSpPr/>
            <p:nvPr userDrawn="1"/>
          </p:nvCxnSpPr>
          <p:spPr>
            <a:xfrm rot="10800000">
              <a:off x="489087" y="2521686"/>
              <a:ext cx="12097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 rot="5400000">
              <a:off x="413478" y="2597295"/>
              <a:ext cx="15121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527301" y="838200"/>
            <a:ext cx="7124700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to add the presentation’s main title</a:t>
            </a:r>
            <a:endParaRPr lang="en-GB" noProof="0"/>
          </a:p>
        </p:txBody>
      </p:sp>
      <p:sp>
        <p:nvSpPr>
          <p:cNvPr id="4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527301" y="1828800"/>
            <a:ext cx="7124700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47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527300" y="374904"/>
            <a:ext cx="5474208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  <p:grpSp>
        <p:nvGrpSpPr>
          <p:cNvPr id="96" name="Group 32"/>
          <p:cNvGrpSpPr/>
          <p:nvPr/>
        </p:nvGrpSpPr>
        <p:grpSpPr>
          <a:xfrm>
            <a:off x="1291456" y="6170992"/>
            <a:ext cx="1219200" cy="533479"/>
            <a:chOff x="518032" y="978681"/>
            <a:chExt cx="4572000" cy="2667393"/>
          </a:xfrm>
        </p:grpSpPr>
        <p:sp>
          <p:nvSpPr>
            <p:cNvPr id="97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/>
            </a:p>
          </p:txBody>
        </p:sp>
        <p:sp>
          <p:nvSpPr>
            <p:cNvPr id="98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64804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 bwMode="gray">
          <a:xfrm>
            <a:off x="2336801" y="2"/>
            <a:ext cx="9855200" cy="6176009"/>
            <a:chOff x="19140488" y="13674"/>
            <a:chExt cx="7443798" cy="6145827"/>
          </a:xfrm>
        </p:grpSpPr>
        <p:sp>
          <p:nvSpPr>
            <p:cNvPr id="28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0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2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3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0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4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sp>
        <p:nvSpPr>
          <p:cNvPr id="54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527301" y="838200"/>
            <a:ext cx="7124700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55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527301" y="1828800"/>
            <a:ext cx="7124700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56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527300" y="374904"/>
            <a:ext cx="5474208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  <p:sp>
        <p:nvSpPr>
          <p:cNvPr id="17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2336800" y="2899978"/>
            <a:ext cx="8432800" cy="3272223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grpSp>
        <p:nvGrpSpPr>
          <p:cNvPr id="18" name="Group 32"/>
          <p:cNvGrpSpPr/>
          <p:nvPr/>
        </p:nvGrpSpPr>
        <p:grpSpPr>
          <a:xfrm>
            <a:off x="1291456" y="6170992"/>
            <a:ext cx="1219200" cy="533479"/>
            <a:chOff x="518032" y="978681"/>
            <a:chExt cx="4572000" cy="2667393"/>
          </a:xfrm>
        </p:grpSpPr>
        <p:sp>
          <p:nvSpPr>
            <p:cNvPr id="19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/>
            </a:p>
          </p:txBody>
        </p:sp>
      </p:grpSp>
    </p:spTree>
    <p:extLst>
      <p:ext uri="{BB962C8B-B14F-4D97-AF65-F5344CB8AC3E}">
        <p14:creationId xmlns:p14="http://schemas.microsoft.com/office/powerpoint/2010/main" val="346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0"/>
            <a:ext cx="107696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711200" y="1752600"/>
            <a:ext cx="107696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hape 14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6C0488-217C-405E-84A7-2C6B75A710C1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3CBB441-54ED-477C-9FAB-35555F11287D}" type="datetimeFigureOut">
              <a:rPr lang="en-US" smtClean="0"/>
              <a:t>9/25/2017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96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649"/>
          <p:cNvSpPr>
            <a:spLocks noChangeArrowheads="1"/>
          </p:cNvSpPr>
          <p:nvPr/>
        </p:nvSpPr>
        <p:spPr bwMode="gray">
          <a:xfrm>
            <a:off x="9855200" y="685802"/>
            <a:ext cx="2336800" cy="54863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noProof="0"/>
          </a:p>
        </p:txBody>
      </p:sp>
      <p:sp>
        <p:nvSpPr>
          <p:cNvPr id="81" name="Rectangle 648"/>
          <p:cNvSpPr>
            <a:spLocks noChangeArrowheads="1"/>
          </p:cNvSpPr>
          <p:nvPr/>
        </p:nvSpPr>
        <p:spPr bwMode="gray">
          <a:xfrm>
            <a:off x="2336800" y="0"/>
            <a:ext cx="75184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noProof="0"/>
          </a:p>
        </p:txBody>
      </p:sp>
      <p:sp>
        <p:nvSpPr>
          <p:cNvPr id="83" name="Rectangle 650"/>
          <p:cNvSpPr>
            <a:spLocks noChangeArrowheads="1"/>
          </p:cNvSpPr>
          <p:nvPr/>
        </p:nvSpPr>
        <p:spPr bwMode="gray">
          <a:xfrm>
            <a:off x="2336800" y="685800"/>
            <a:ext cx="7518400" cy="5486400"/>
          </a:xfrm>
          <a:prstGeom prst="rect">
            <a:avLst/>
          </a:prstGeom>
          <a:solidFill>
            <a:schemeClr val="tx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noProof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527301" y="838200"/>
            <a:ext cx="7124700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51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527301" y="1828800"/>
            <a:ext cx="7124700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527300" y="374904"/>
            <a:ext cx="5474208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  <p:grpSp>
        <p:nvGrpSpPr>
          <p:cNvPr id="11" name="Group 32"/>
          <p:cNvGrpSpPr/>
          <p:nvPr/>
        </p:nvGrpSpPr>
        <p:grpSpPr>
          <a:xfrm>
            <a:off x="1291456" y="6170992"/>
            <a:ext cx="1219200" cy="533479"/>
            <a:chOff x="518032" y="978681"/>
            <a:chExt cx="4572000" cy="2667393"/>
          </a:xfrm>
        </p:grpSpPr>
        <p:sp>
          <p:nvSpPr>
            <p:cNvPr id="12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chemeClr val="tx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/>
            </a:p>
          </p:txBody>
        </p:sp>
      </p:grpSp>
    </p:spTree>
    <p:extLst>
      <p:ext uri="{BB962C8B-B14F-4D97-AF65-F5344CB8AC3E}">
        <p14:creationId xmlns:p14="http://schemas.microsoft.com/office/powerpoint/2010/main" val="1073045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0"/>
            <a:ext cx="10769600" cy="9144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5867400"/>
            <a:ext cx="6400800" cy="762000"/>
          </a:xfrm>
        </p:spPr>
        <p:txBody>
          <a:bodyPr anchor="b"/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Add legal and copyright disclaimers here.</a:t>
            </a:r>
            <a:endParaRPr lang="en-GB" noProof="0"/>
          </a:p>
        </p:txBody>
      </p:sp>
      <p:cxnSp>
        <p:nvCxnSpPr>
          <p:cNvPr id="7" name="Shape 6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27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0"/>
            <a:ext cx="107696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711200" y="1752602"/>
            <a:ext cx="5283200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197602" y="1752600"/>
            <a:ext cx="5283199" cy="4419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11200" y="6477001"/>
            <a:ext cx="34544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hape 61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6C0488-217C-405E-84A7-2C6B75A710C1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3CBB441-54ED-477C-9FAB-35555F11287D}" type="datetimeFigureOut">
              <a:rPr lang="en-US" smtClean="0"/>
              <a:t>9/25/2017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4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1"/>
            <a:ext cx="107696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711200" y="1752602"/>
            <a:ext cx="3454400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4368802" y="1752602"/>
            <a:ext cx="3454399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8026400" y="1752602"/>
            <a:ext cx="3454400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hape 18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6C0488-217C-405E-84A7-2C6B75A710C1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3CBB441-54ED-477C-9FAB-35555F11287D}" type="datetimeFigureOut">
              <a:rPr lang="en-US" smtClean="0"/>
              <a:t>9/25/2017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6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un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0"/>
            <a:ext cx="107696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711200" y="3352800"/>
            <a:ext cx="5283200" cy="28194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197600" y="3352800"/>
            <a:ext cx="5283201" cy="28194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11200" y="6477001"/>
            <a:ext cx="34544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711200" y="1752600"/>
            <a:ext cx="10769600" cy="14478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6C0488-217C-405E-84A7-2C6B75A710C1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3CBB441-54ED-477C-9FAB-35555F11287D}" type="datetimeFigureOut">
              <a:rPr lang="en-US" smtClean="0"/>
              <a:t>9/25/2017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7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0"/>
            <a:ext cx="107696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8026400" y="1752600"/>
            <a:ext cx="3454400" cy="2133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8026400" y="4038600"/>
            <a:ext cx="3454400" cy="2133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711200" y="1752600"/>
            <a:ext cx="7112000" cy="4419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11200" y="6477001"/>
            <a:ext cx="34544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6C0488-217C-405E-84A7-2C6B75A710C1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3CBB441-54ED-477C-9FAB-35555F11287D}" type="datetimeFigureOut">
              <a:rPr lang="en-US" smtClean="0"/>
              <a:t>9/25/2017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31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711200" y="1752600"/>
            <a:ext cx="3454400" cy="2133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0"/>
            <a:ext cx="107696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711200" y="4038600"/>
            <a:ext cx="3454400" cy="2133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368800" y="1752600"/>
            <a:ext cx="7112000" cy="4419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11200" y="6477001"/>
            <a:ext cx="34544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6C0488-217C-405E-84A7-2C6B75A710C1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3CBB441-54ED-477C-9FAB-35555F11287D}" type="datetimeFigureOut">
              <a:rPr lang="en-US" smtClean="0"/>
              <a:t>9/25/2017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2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 with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8800" y="685800"/>
            <a:ext cx="71120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368800" y="1752600"/>
            <a:ext cx="71120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11200" y="1752600"/>
            <a:ext cx="3454400" cy="2130552"/>
          </a:xfrm>
        </p:spPr>
        <p:txBody>
          <a:bodyPr/>
          <a:lstStyle>
            <a:lvl1pPr>
              <a:defRPr sz="2400" b="1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11200" y="6477001"/>
            <a:ext cx="34544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1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hape 29"/>
          <p:cNvCxnSpPr/>
          <p:nvPr/>
        </p:nvCxnSpPr>
        <p:spPr>
          <a:xfrm rot="5400000" flipH="1" flipV="1">
            <a:off x="7747002" y="-2971800"/>
            <a:ext cx="152399" cy="73152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6C0488-217C-405E-84A7-2C6B75A710C1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3CBB441-54ED-477C-9FAB-35555F11287D}" type="datetimeFigureOut">
              <a:rPr lang="en-US" smtClean="0"/>
              <a:t>9/25/2017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57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0"/>
            <a:ext cx="107696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1200" y="6477001"/>
            <a:ext cx="34544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hape 9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6C0488-217C-405E-84A7-2C6B75A710C1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3CBB441-54ED-477C-9FAB-35555F11287D}" type="datetimeFigureOut">
              <a:rPr lang="en-US" smtClean="0"/>
              <a:t>9/25/2017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7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201" y="685800"/>
            <a:ext cx="10769601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</a:t>
            </a:r>
            <a:br>
              <a:rPr lang="en-GB" noProof="0" smtClean="0"/>
            </a:br>
            <a:r>
              <a:rPr lang="en-GB" noProof="0" smtClean="0"/>
              <a:t>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2" y="1752600"/>
            <a:ext cx="10769599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6C0488-217C-405E-84A7-2C6B75A710C1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3CBB441-54ED-477C-9FAB-35555F11287D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136" y="6324600"/>
            <a:ext cx="7014464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9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Tx/>
        <a:buFontTx/>
        <a:buNone/>
        <a:tabLst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09728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›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7432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http://bluecell.es/clientes/procuradores/img/sede-actual/sede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" r="1"/>
          <a:stretch/>
        </p:blipFill>
        <p:spPr bwMode="auto">
          <a:xfrm>
            <a:off x="0" y="0"/>
            <a:ext cx="12192001" cy="684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ltGray">
          <a:xfrm>
            <a:off x="0" y="-152400"/>
            <a:ext cx="12579927" cy="7011587"/>
          </a:xfrm>
          <a:prstGeom prst="rect">
            <a:avLst/>
          </a:prstGeom>
          <a:solidFill>
            <a:srgbClr val="FFFFFF">
              <a:alpha val="83137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535062" y="3107660"/>
            <a:ext cx="5456961" cy="3360434"/>
            <a:chOff x="3430745" y="3123862"/>
            <a:chExt cx="5495860" cy="3827414"/>
          </a:xfrm>
        </p:grpSpPr>
        <p:grpSp>
          <p:nvGrpSpPr>
            <p:cNvPr id="52" name="Group 51"/>
            <p:cNvGrpSpPr/>
            <p:nvPr/>
          </p:nvGrpSpPr>
          <p:grpSpPr>
            <a:xfrm>
              <a:off x="3430745" y="3123862"/>
              <a:ext cx="5495860" cy="3827414"/>
              <a:chOff x="3430745" y="3123862"/>
              <a:chExt cx="5495860" cy="3827414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3430745" y="3123862"/>
                <a:ext cx="5495860" cy="3827414"/>
                <a:chOff x="120058" y="1718389"/>
                <a:chExt cx="6045446" cy="4210155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120058" y="1718389"/>
                  <a:ext cx="6045446" cy="4210155"/>
                  <a:chOff x="2360148" y="2588561"/>
                  <a:chExt cx="6045446" cy="4210155"/>
                </a:xfrm>
              </p:grpSpPr>
              <p:pic>
                <p:nvPicPr>
                  <p:cNvPr id="58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rgbClr val="44546A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54466"/>
                  <a:stretch/>
                </p:blipFill>
                <p:spPr bwMode="auto">
                  <a:xfrm>
                    <a:off x="2504728" y="3025640"/>
                    <a:ext cx="5900866" cy="24005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9" name="71 Rectángulo"/>
                  <p:cNvSpPr/>
                  <p:nvPr/>
                </p:nvSpPr>
                <p:spPr bwMode="ltGray">
                  <a:xfrm>
                    <a:off x="2360148" y="5566778"/>
                    <a:ext cx="5846789" cy="580469"/>
                  </a:xfrm>
                  <a:prstGeom prst="rect">
                    <a:avLst/>
                  </a:prstGeom>
                  <a:solidFill>
                    <a:srgbClr val="002060">
                      <a:alpha val="23137"/>
                    </a:srgbClr>
                  </a:solidFill>
                  <a:ln w="28575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60" name="72 Rectángulo"/>
                  <p:cNvSpPr/>
                  <p:nvPr/>
                </p:nvSpPr>
                <p:spPr bwMode="ltGray">
                  <a:xfrm>
                    <a:off x="2367820" y="6109949"/>
                    <a:ext cx="5831435" cy="688767"/>
                  </a:xfrm>
                  <a:prstGeom prst="rect">
                    <a:avLst/>
                  </a:prstGeom>
                  <a:solidFill>
                    <a:srgbClr val="002060"/>
                  </a:solidFill>
                  <a:ln w="28575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61" name="Freeform 67"/>
                  <p:cNvSpPr>
                    <a:spLocks/>
                  </p:cNvSpPr>
                  <p:nvPr/>
                </p:nvSpPr>
                <p:spPr bwMode="gray">
                  <a:xfrm>
                    <a:off x="3455881" y="4255286"/>
                    <a:ext cx="900403" cy="1262981"/>
                  </a:xfrm>
                  <a:custGeom>
                    <a:avLst/>
                    <a:gdLst>
                      <a:gd name="T0" fmla="*/ 860936554 w 147"/>
                      <a:gd name="T1" fmla="*/ 622600933 h 195"/>
                      <a:gd name="T2" fmla="*/ 1045930651 w 147"/>
                      <a:gd name="T3" fmla="*/ 404993681 h 195"/>
                      <a:gd name="T4" fmla="*/ 576329879 w 147"/>
                      <a:gd name="T5" fmla="*/ 0 h 195"/>
                      <a:gd name="T6" fmla="*/ 0 w 147"/>
                      <a:gd name="T7" fmla="*/ 1178709326 h 195"/>
                      <a:gd name="T8" fmla="*/ 668825594 w 147"/>
                      <a:gd name="T9" fmla="*/ 1178709326 h 195"/>
                      <a:gd name="T10" fmla="*/ 860936554 w 147"/>
                      <a:gd name="T11" fmla="*/ 622600933 h 19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47"/>
                      <a:gd name="T19" fmla="*/ 0 h 195"/>
                      <a:gd name="T20" fmla="*/ 147 w 147"/>
                      <a:gd name="T21" fmla="*/ 195 h 19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47" h="195">
                        <a:moveTo>
                          <a:pt x="121" y="103"/>
                        </a:moveTo>
                        <a:cubicBezTo>
                          <a:pt x="128" y="90"/>
                          <a:pt x="137" y="78"/>
                          <a:pt x="147" y="67"/>
                        </a:cubicBezTo>
                        <a:cubicBezTo>
                          <a:pt x="81" y="0"/>
                          <a:pt x="81" y="0"/>
                          <a:pt x="81" y="0"/>
                        </a:cubicBezTo>
                        <a:cubicBezTo>
                          <a:pt x="32" y="51"/>
                          <a:pt x="2" y="119"/>
                          <a:pt x="0" y="195"/>
                        </a:cubicBezTo>
                        <a:cubicBezTo>
                          <a:pt x="94" y="195"/>
                          <a:pt x="94" y="195"/>
                          <a:pt x="94" y="195"/>
                        </a:cubicBezTo>
                        <a:cubicBezTo>
                          <a:pt x="95" y="163"/>
                          <a:pt x="104" y="132"/>
                          <a:pt x="121" y="103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eorgia"/>
                    </a:endParaRPr>
                  </a:p>
                </p:txBody>
              </p:sp>
              <p:sp>
                <p:nvSpPr>
                  <p:cNvPr id="62" name="Freeform 68"/>
                  <p:cNvSpPr>
                    <a:spLocks/>
                  </p:cNvSpPr>
                  <p:nvPr/>
                </p:nvSpPr>
                <p:spPr bwMode="gray">
                  <a:xfrm>
                    <a:off x="4018237" y="3669800"/>
                    <a:ext cx="1183162" cy="953506"/>
                  </a:xfrm>
                  <a:custGeom>
                    <a:avLst/>
                    <a:gdLst>
                      <a:gd name="T0" fmla="*/ 1372118395 w 194"/>
                      <a:gd name="T1" fmla="*/ 569888961 h 147"/>
                      <a:gd name="T2" fmla="*/ 1372118395 w 194"/>
                      <a:gd name="T3" fmla="*/ 0 h 147"/>
                      <a:gd name="T4" fmla="*/ 0 w 194"/>
                      <a:gd name="T5" fmla="*/ 485012953 h 147"/>
                      <a:gd name="T6" fmla="*/ 466803328 w 194"/>
                      <a:gd name="T7" fmla="*/ 891209479 h 147"/>
                      <a:gd name="T8" fmla="*/ 1372118395 w 194"/>
                      <a:gd name="T9" fmla="*/ 569888961 h 1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147"/>
                      <a:gd name="T17" fmla="*/ 194 w 194"/>
                      <a:gd name="T18" fmla="*/ 147 h 1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147">
                        <a:moveTo>
                          <a:pt x="194" y="94"/>
                        </a:moveTo>
                        <a:cubicBezTo>
                          <a:pt x="194" y="0"/>
                          <a:pt x="194" y="0"/>
                          <a:pt x="194" y="0"/>
                        </a:cubicBezTo>
                        <a:cubicBezTo>
                          <a:pt x="119" y="1"/>
                          <a:pt x="51" y="32"/>
                          <a:pt x="0" y="80"/>
                        </a:cubicBezTo>
                        <a:cubicBezTo>
                          <a:pt x="66" y="147"/>
                          <a:pt x="66" y="147"/>
                          <a:pt x="66" y="147"/>
                        </a:cubicBezTo>
                        <a:cubicBezTo>
                          <a:pt x="102" y="114"/>
                          <a:pt x="147" y="96"/>
                          <a:pt x="194" y="94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eorgia"/>
                    </a:endParaRPr>
                  </a:p>
                </p:txBody>
              </p:sp>
              <p:sp>
                <p:nvSpPr>
                  <p:cNvPr id="63" name="Freeform 69"/>
                  <p:cNvSpPr>
                    <a:spLocks/>
                  </p:cNvSpPr>
                  <p:nvPr/>
                </p:nvSpPr>
                <p:spPr bwMode="gray">
                  <a:xfrm>
                    <a:off x="5296179" y="3669800"/>
                    <a:ext cx="1184741" cy="953506"/>
                  </a:xfrm>
                  <a:custGeom>
                    <a:avLst/>
                    <a:gdLst>
                      <a:gd name="T0" fmla="*/ 650698840 w 194"/>
                      <a:gd name="T1" fmla="*/ 727517043 h 147"/>
                      <a:gd name="T2" fmla="*/ 905319648 w 194"/>
                      <a:gd name="T3" fmla="*/ 891209479 h 147"/>
                      <a:gd name="T4" fmla="*/ 1372123714 w 194"/>
                      <a:gd name="T5" fmla="*/ 485012953 h 147"/>
                      <a:gd name="T6" fmla="*/ 0 w 194"/>
                      <a:gd name="T7" fmla="*/ 0 h 147"/>
                      <a:gd name="T8" fmla="*/ 0 w 194"/>
                      <a:gd name="T9" fmla="*/ 569888961 h 147"/>
                      <a:gd name="T10" fmla="*/ 650698840 w 194"/>
                      <a:gd name="T11" fmla="*/ 727517043 h 14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4"/>
                      <a:gd name="T19" fmla="*/ 0 h 147"/>
                      <a:gd name="T20" fmla="*/ 194 w 194"/>
                      <a:gd name="T21" fmla="*/ 147 h 14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4" h="147">
                        <a:moveTo>
                          <a:pt x="92" y="120"/>
                        </a:moveTo>
                        <a:cubicBezTo>
                          <a:pt x="105" y="128"/>
                          <a:pt x="117" y="137"/>
                          <a:pt x="128" y="147"/>
                        </a:cubicBezTo>
                        <a:cubicBezTo>
                          <a:pt x="194" y="80"/>
                          <a:pt x="194" y="80"/>
                          <a:pt x="194" y="80"/>
                        </a:cubicBezTo>
                        <a:cubicBezTo>
                          <a:pt x="143" y="32"/>
                          <a:pt x="75" y="1"/>
                          <a:pt x="0" y="0"/>
                        </a:cubicBezTo>
                        <a:cubicBezTo>
                          <a:pt x="0" y="94"/>
                          <a:pt x="0" y="94"/>
                          <a:pt x="0" y="94"/>
                        </a:cubicBezTo>
                        <a:cubicBezTo>
                          <a:pt x="31" y="95"/>
                          <a:pt x="63" y="104"/>
                          <a:pt x="92" y="120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eorgia"/>
                    </a:endParaRPr>
                  </a:p>
                </p:txBody>
              </p:sp>
              <p:sp>
                <p:nvSpPr>
                  <p:cNvPr id="64" name="Freeform 78"/>
                  <p:cNvSpPr>
                    <a:spLocks/>
                  </p:cNvSpPr>
                  <p:nvPr/>
                </p:nvSpPr>
                <p:spPr bwMode="gray">
                  <a:xfrm>
                    <a:off x="6138135" y="4255286"/>
                    <a:ext cx="900403" cy="1262981"/>
                  </a:xfrm>
                  <a:custGeom>
                    <a:avLst/>
                    <a:gdLst>
                      <a:gd name="T0" fmla="*/ 1045930651 w 147"/>
                      <a:gd name="T1" fmla="*/ 1178709326 h 195"/>
                      <a:gd name="T2" fmla="*/ 469600772 w 147"/>
                      <a:gd name="T3" fmla="*/ 0 h 195"/>
                      <a:gd name="T4" fmla="*/ 0 w 147"/>
                      <a:gd name="T5" fmla="*/ 404993681 h 195"/>
                      <a:gd name="T6" fmla="*/ 377105057 w 147"/>
                      <a:gd name="T7" fmla="*/ 1178709326 h 195"/>
                      <a:gd name="T8" fmla="*/ 1045930651 w 147"/>
                      <a:gd name="T9" fmla="*/ 1178709326 h 1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7"/>
                      <a:gd name="T16" fmla="*/ 0 h 195"/>
                      <a:gd name="T17" fmla="*/ 147 w 147"/>
                      <a:gd name="T18" fmla="*/ 195 h 1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7" h="195">
                        <a:moveTo>
                          <a:pt x="147" y="195"/>
                        </a:moveTo>
                        <a:cubicBezTo>
                          <a:pt x="145" y="119"/>
                          <a:pt x="115" y="51"/>
                          <a:pt x="66" y="0"/>
                        </a:cubicBezTo>
                        <a:cubicBezTo>
                          <a:pt x="0" y="67"/>
                          <a:pt x="0" y="67"/>
                          <a:pt x="0" y="67"/>
                        </a:cubicBezTo>
                        <a:cubicBezTo>
                          <a:pt x="32" y="102"/>
                          <a:pt x="51" y="148"/>
                          <a:pt x="53" y="195"/>
                        </a:cubicBezTo>
                        <a:lnTo>
                          <a:pt x="147" y="195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eorgia"/>
                    </a:endParaRPr>
                  </a:p>
                </p:txBody>
              </p:sp>
              <p:sp>
                <p:nvSpPr>
                  <p:cNvPr id="65" name="Oval 81"/>
                  <p:cNvSpPr>
                    <a:spLocks noChangeAspect="1" noChangeArrowheads="1"/>
                  </p:cNvSpPr>
                  <p:nvPr>
                    <p:custDataLst>
                      <p:tags r:id="rId1"/>
                    </p:custDataLst>
                  </p:nvPr>
                </p:nvSpPr>
                <p:spPr bwMode="gray">
                  <a:xfrm>
                    <a:off x="4710128" y="5003039"/>
                    <a:ext cx="1039414" cy="1095696"/>
                  </a:xfrm>
                  <a:prstGeom prst="ellipse">
                    <a:avLst/>
                  </a:prstGeom>
                  <a:solidFill>
                    <a:srgbClr val="002060"/>
                  </a:solidFill>
                  <a:ln w="3810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/>
                  <a:lstStyle/>
                  <a:p>
                    <a:pPr marL="177800" marR="0" lvl="0" indent="-177800" algn="ctr" defTabSz="801688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eorgia"/>
                    </a:endParaRPr>
                  </a:p>
                </p:txBody>
              </p:sp>
              <p:sp>
                <p:nvSpPr>
                  <p:cNvPr id="66" name="TextBox 110"/>
                  <p:cNvSpPr txBox="1"/>
                  <p:nvPr/>
                </p:nvSpPr>
                <p:spPr>
                  <a:xfrm rot="4097457">
                    <a:off x="4831948" y="4574661"/>
                    <a:ext cx="2118673" cy="1347711"/>
                  </a:xfrm>
                  <a:prstGeom prst="rect">
                    <a:avLst/>
                  </a:prstGeom>
                  <a:noFill/>
                </p:spPr>
                <p:txBody>
                  <a:bodyPr spcFirstLastPara="1" lIns="0" tIns="0" rIns="0" bIns="0" anchor="ctr">
                    <a:prstTxWarp prst="textArchUp">
                      <a:avLst/>
                    </a:prstTxWarp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s-E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eorgia" pitchFamily="18" charset="0"/>
                      </a:rPr>
                      <a:t>Custodia 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s-E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eorgia" pitchFamily="18" charset="0"/>
                      </a:rPr>
                      <a:t>documental</a:t>
                    </a:r>
                  </a:p>
                </p:txBody>
              </p:sp>
              <p:sp>
                <p:nvSpPr>
                  <p:cNvPr id="67" name="TextBox 110"/>
                  <p:cNvSpPr txBox="1"/>
                  <p:nvPr/>
                </p:nvSpPr>
                <p:spPr>
                  <a:xfrm rot="1508849">
                    <a:off x="4498320" y="4123896"/>
                    <a:ext cx="2000677" cy="1461891"/>
                  </a:xfrm>
                  <a:prstGeom prst="rect">
                    <a:avLst/>
                  </a:prstGeom>
                  <a:noFill/>
                </p:spPr>
                <p:txBody>
                  <a:bodyPr spcFirstLastPara="1" lIns="0" tIns="0" rIns="0" bIns="0" anchor="ctr">
                    <a:prstTxWarp prst="textArchUp">
                      <a:avLst/>
                    </a:prstTxWarp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eorgia" pitchFamily="18" charset="0"/>
                      </a:rPr>
                      <a:t>SMS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eorgia" pitchFamily="18" charset="0"/>
                      </a:rPr>
                      <a:t>certificado</a:t>
                    </a: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68" name="TextBox 110"/>
                  <p:cNvSpPr txBox="1"/>
                  <p:nvPr/>
                </p:nvSpPr>
                <p:spPr>
                  <a:xfrm rot="19980596">
                    <a:off x="4027912" y="4136366"/>
                    <a:ext cx="2000677" cy="1461891"/>
                  </a:xfrm>
                  <a:prstGeom prst="rect">
                    <a:avLst/>
                  </a:prstGeom>
                  <a:noFill/>
                </p:spPr>
                <p:txBody>
                  <a:bodyPr spcFirstLastPara="1" lIns="0" tIns="0" rIns="0" bIns="0" anchor="ctr">
                    <a:prstTxWarp prst="textArchUp">
                      <a:avLst/>
                    </a:prstTxWarp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eorgia" pitchFamily="18" charset="0"/>
                      </a:rPr>
                      <a:t>Fax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eorgia" pitchFamily="18" charset="0"/>
                      </a:rPr>
                      <a:t>certificado</a:t>
                    </a: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69" name="TextBox 110"/>
                  <p:cNvSpPr txBox="1"/>
                  <p:nvPr/>
                </p:nvSpPr>
                <p:spPr>
                  <a:xfrm rot="17511043">
                    <a:off x="3373928" y="4715509"/>
                    <a:ext cx="2016196" cy="917951"/>
                  </a:xfrm>
                  <a:prstGeom prst="rect">
                    <a:avLst/>
                  </a:prstGeom>
                  <a:noFill/>
                </p:spPr>
                <p:txBody>
                  <a:bodyPr spcFirstLastPara="1" lIns="0" tIns="0" rIns="0" bIns="0" anchor="ctr">
                    <a:prstTxWarp prst="textArchUp">
                      <a:avLst/>
                    </a:prstTxWarp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s-E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eorgia" pitchFamily="18" charset="0"/>
                      </a:rPr>
                      <a:t>Correo 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s-E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eorgia" pitchFamily="18" charset="0"/>
                      </a:rPr>
                      <a:t>certificado</a:t>
                    </a:r>
                  </a:p>
                </p:txBody>
              </p:sp>
              <p:sp>
                <p:nvSpPr>
                  <p:cNvPr id="70" name="Freeform 87"/>
                  <p:cNvSpPr>
                    <a:spLocks/>
                  </p:cNvSpPr>
                  <p:nvPr/>
                </p:nvSpPr>
                <p:spPr bwMode="gray">
                  <a:xfrm rot="16200000">
                    <a:off x="4571578" y="3723774"/>
                    <a:ext cx="1316509" cy="2255747"/>
                  </a:xfrm>
                  <a:custGeom>
                    <a:avLst/>
                    <a:gdLst>
                      <a:gd name="T0" fmla="*/ 512222640 w 205"/>
                      <a:gd name="T1" fmla="*/ 151339790 h 371"/>
                      <a:gd name="T2" fmla="*/ 0 w 205"/>
                      <a:gd name="T3" fmla="*/ 0 h 371"/>
                      <a:gd name="T4" fmla="*/ 0 w 205"/>
                      <a:gd name="T5" fmla="*/ 575093668 h 371"/>
                      <a:gd name="T6" fmla="*/ 228992937 w 205"/>
                      <a:gd name="T7" fmla="*/ 647737395 h 371"/>
                      <a:gd name="T8" fmla="*/ 427855428 w 205"/>
                      <a:gd name="T9" fmla="*/ 1398386312 h 371"/>
                      <a:gd name="T10" fmla="*/ 0 w 205"/>
                      <a:gd name="T11" fmla="*/ 1676852930 h 371"/>
                      <a:gd name="T12" fmla="*/ 0 w 205"/>
                      <a:gd name="T13" fmla="*/ 2147483647 h 371"/>
                      <a:gd name="T14" fmla="*/ 921998328 w 205"/>
                      <a:gd name="T15" fmla="*/ 1688958142 h 371"/>
                      <a:gd name="T16" fmla="*/ 512222640 w 205"/>
                      <a:gd name="T17" fmla="*/ 151339790 h 37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05"/>
                      <a:gd name="T28" fmla="*/ 0 h 371"/>
                      <a:gd name="T29" fmla="*/ 205 w 205"/>
                      <a:gd name="T30" fmla="*/ 371 h 371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05" h="371">
                        <a:moveTo>
                          <a:pt x="85" y="25"/>
                        </a:moveTo>
                        <a:cubicBezTo>
                          <a:pt x="58" y="9"/>
                          <a:pt x="29" y="1"/>
                          <a:pt x="0" y="0"/>
                        </a:cubicBezTo>
                        <a:cubicBezTo>
                          <a:pt x="0" y="95"/>
                          <a:pt x="0" y="95"/>
                          <a:pt x="0" y="95"/>
                        </a:cubicBezTo>
                        <a:cubicBezTo>
                          <a:pt x="13" y="96"/>
                          <a:pt x="26" y="100"/>
                          <a:pt x="38" y="107"/>
                        </a:cubicBezTo>
                        <a:cubicBezTo>
                          <a:pt x="82" y="132"/>
                          <a:pt x="97" y="188"/>
                          <a:pt x="71" y="231"/>
                        </a:cubicBezTo>
                        <a:cubicBezTo>
                          <a:pt x="56" y="258"/>
                          <a:pt x="28" y="274"/>
                          <a:pt x="0" y="277"/>
                        </a:cubicBezTo>
                        <a:cubicBezTo>
                          <a:pt x="0" y="371"/>
                          <a:pt x="0" y="371"/>
                          <a:pt x="0" y="371"/>
                        </a:cubicBezTo>
                        <a:cubicBezTo>
                          <a:pt x="61" y="369"/>
                          <a:pt x="120" y="336"/>
                          <a:pt x="153" y="279"/>
                        </a:cubicBezTo>
                        <a:cubicBezTo>
                          <a:pt x="205" y="190"/>
                          <a:pt x="174" y="76"/>
                          <a:pt x="85" y="25"/>
                        </a:cubicBezTo>
                        <a:close/>
                      </a:path>
                    </a:pathLst>
                  </a:custGeom>
                  <a:solidFill>
                    <a:srgbClr val="002060">
                      <a:alpha val="23137"/>
                    </a:srgbClr>
                  </a:solidFill>
                  <a:ln w="317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eorgia"/>
                    </a:endParaRPr>
                  </a:p>
                </p:txBody>
              </p:sp>
              <p:sp>
                <p:nvSpPr>
                  <p:cNvPr id="71" name="80 CuadroTexto"/>
                  <p:cNvSpPr txBox="1"/>
                  <p:nvPr/>
                </p:nvSpPr>
                <p:spPr>
                  <a:xfrm>
                    <a:off x="2504728" y="5634948"/>
                    <a:ext cx="1598969" cy="448067"/>
                  </a:xfrm>
                  <a:prstGeom prst="rect">
                    <a:avLst/>
                  </a:prstGeom>
                  <a:noFill/>
                </p:spPr>
                <p:txBody>
                  <a:bodyPr lIns="0" tIns="0" rIns="0" bIns="0"/>
                  <a:lstStyle/>
                  <a:p>
                    <a:pPr marL="0" marR="0" lvl="0" indent="-27432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s-ES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Georgia" pitchFamily="18" charset="0"/>
                      </a:rPr>
                      <a:t>Firma </a:t>
                    </a:r>
                    <a:r>
                      <a:rPr kumimoji="0" lang="es-ES" sz="11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Georgia" pitchFamily="18" charset="0"/>
                      </a:rPr>
                      <a:t>electrónica,</a:t>
                    </a:r>
                    <a:r>
                      <a:rPr kumimoji="0" lang="es-ES" sz="1100" b="1" i="0" u="none" strike="noStrike" kern="0" cap="none" spc="0" normalizeH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Georgia" pitchFamily="18" charset="0"/>
                      </a:rPr>
                      <a:t> </a:t>
                    </a:r>
                    <a:r>
                      <a:rPr lang="es-ES" sz="1100" b="1" kern="0" noProof="0" dirty="0">
                        <a:solidFill>
                          <a:srgbClr val="002060"/>
                        </a:solidFill>
                        <a:latin typeface="Georgia" pitchFamily="18" charset="0"/>
                      </a:rPr>
                      <a:t>S</a:t>
                    </a:r>
                    <a:r>
                      <a:rPr lang="es-ES" sz="1100" b="1" kern="0" noProof="0" dirty="0" smtClean="0">
                        <a:solidFill>
                          <a:srgbClr val="002060"/>
                        </a:solidFill>
                        <a:latin typeface="Georgia" pitchFamily="18" charset="0"/>
                      </a:rPr>
                      <a:t>ellado </a:t>
                    </a:r>
                    <a:r>
                      <a:rPr kumimoji="0" lang="es-ES" sz="11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Georgia" pitchFamily="18" charset="0"/>
                      </a:rPr>
                      <a:t>de </a:t>
                    </a:r>
                    <a:r>
                      <a:rPr kumimoji="0" lang="es-ES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Georgia" pitchFamily="18" charset="0"/>
                      </a:rPr>
                      <a:t>tiempo </a:t>
                    </a:r>
                  </a:p>
                </p:txBody>
              </p:sp>
              <p:sp>
                <p:nvSpPr>
                  <p:cNvPr id="72" name="81 CuadroTexto"/>
                  <p:cNvSpPr txBox="1"/>
                  <p:nvPr/>
                </p:nvSpPr>
                <p:spPr>
                  <a:xfrm>
                    <a:off x="6073309" y="5618625"/>
                    <a:ext cx="1998264" cy="271470"/>
                  </a:xfrm>
                  <a:prstGeom prst="rect">
                    <a:avLst/>
                  </a:prstGeom>
                  <a:noFill/>
                </p:spPr>
                <p:txBody>
                  <a:bodyPr lIns="0" tIns="0" rIns="0" bIns="0"/>
                  <a:lstStyle/>
                  <a:p>
                    <a:pPr marL="0" marR="0" lvl="0" indent="-274320" algn="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9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s-ES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Georgia" pitchFamily="18" charset="0"/>
                      </a:rPr>
                      <a:t>Pasarela segura de comunicación</a:t>
                    </a:r>
                  </a:p>
                </p:txBody>
              </p:sp>
              <p:sp>
                <p:nvSpPr>
                  <p:cNvPr id="73" name="Freeform 4851"/>
                  <p:cNvSpPr>
                    <a:spLocks noEditPoints="1"/>
                  </p:cNvSpPr>
                  <p:nvPr/>
                </p:nvSpPr>
                <p:spPr bwMode="auto">
                  <a:xfrm>
                    <a:off x="5021218" y="5264675"/>
                    <a:ext cx="454941" cy="508537"/>
                  </a:xfrm>
                  <a:custGeom>
                    <a:avLst/>
                    <a:gdLst>
                      <a:gd name="T0" fmla="*/ 248 w 360"/>
                      <a:gd name="T1" fmla="*/ 8 h 380"/>
                      <a:gd name="T2" fmla="*/ 274 w 360"/>
                      <a:gd name="T3" fmla="*/ 0 h 380"/>
                      <a:gd name="T4" fmla="*/ 298 w 360"/>
                      <a:gd name="T5" fmla="*/ 28 h 380"/>
                      <a:gd name="T6" fmla="*/ 280 w 360"/>
                      <a:gd name="T7" fmla="*/ 56 h 380"/>
                      <a:gd name="T8" fmla="*/ 258 w 360"/>
                      <a:gd name="T9" fmla="*/ 56 h 380"/>
                      <a:gd name="T10" fmla="*/ 240 w 360"/>
                      <a:gd name="T11" fmla="*/ 28 h 380"/>
                      <a:gd name="T12" fmla="*/ 344 w 360"/>
                      <a:gd name="T13" fmla="*/ 88 h 380"/>
                      <a:gd name="T14" fmla="*/ 288 w 360"/>
                      <a:gd name="T15" fmla="*/ 68 h 380"/>
                      <a:gd name="T16" fmla="*/ 214 w 360"/>
                      <a:gd name="T17" fmla="*/ 70 h 380"/>
                      <a:gd name="T18" fmla="*/ 194 w 360"/>
                      <a:gd name="T19" fmla="*/ 90 h 380"/>
                      <a:gd name="T20" fmla="*/ 224 w 360"/>
                      <a:gd name="T21" fmla="*/ 114 h 380"/>
                      <a:gd name="T22" fmla="*/ 248 w 360"/>
                      <a:gd name="T23" fmla="*/ 166 h 380"/>
                      <a:gd name="T24" fmla="*/ 234 w 360"/>
                      <a:gd name="T25" fmla="*/ 208 h 380"/>
                      <a:gd name="T26" fmla="*/ 278 w 360"/>
                      <a:gd name="T27" fmla="*/ 214 h 380"/>
                      <a:gd name="T28" fmla="*/ 310 w 360"/>
                      <a:gd name="T29" fmla="*/ 244 h 380"/>
                      <a:gd name="T30" fmla="*/ 332 w 360"/>
                      <a:gd name="T31" fmla="*/ 200 h 380"/>
                      <a:gd name="T32" fmla="*/ 348 w 360"/>
                      <a:gd name="T33" fmla="*/ 208 h 380"/>
                      <a:gd name="T34" fmla="*/ 360 w 360"/>
                      <a:gd name="T35" fmla="*/ 190 h 380"/>
                      <a:gd name="T36" fmla="*/ 102 w 360"/>
                      <a:gd name="T37" fmla="*/ 56 h 380"/>
                      <a:gd name="T38" fmla="*/ 120 w 360"/>
                      <a:gd name="T39" fmla="*/ 28 h 380"/>
                      <a:gd name="T40" fmla="*/ 98 w 360"/>
                      <a:gd name="T41" fmla="*/ 0 h 380"/>
                      <a:gd name="T42" fmla="*/ 70 w 360"/>
                      <a:gd name="T43" fmla="*/ 8 h 380"/>
                      <a:gd name="T44" fmla="*/ 62 w 360"/>
                      <a:gd name="T45" fmla="*/ 34 h 380"/>
                      <a:gd name="T46" fmla="*/ 92 w 360"/>
                      <a:gd name="T47" fmla="*/ 58 h 380"/>
                      <a:gd name="T48" fmla="*/ 50 w 360"/>
                      <a:gd name="T49" fmla="*/ 244 h 380"/>
                      <a:gd name="T50" fmla="*/ 74 w 360"/>
                      <a:gd name="T51" fmla="*/ 218 h 380"/>
                      <a:gd name="T52" fmla="*/ 126 w 360"/>
                      <a:gd name="T53" fmla="*/ 208 h 380"/>
                      <a:gd name="T54" fmla="*/ 112 w 360"/>
                      <a:gd name="T55" fmla="*/ 166 h 380"/>
                      <a:gd name="T56" fmla="*/ 128 w 360"/>
                      <a:gd name="T57" fmla="*/ 122 h 380"/>
                      <a:gd name="T58" fmla="*/ 166 w 360"/>
                      <a:gd name="T59" fmla="*/ 90 h 380"/>
                      <a:gd name="T60" fmla="*/ 154 w 360"/>
                      <a:gd name="T61" fmla="*/ 74 h 380"/>
                      <a:gd name="T62" fmla="*/ 72 w 360"/>
                      <a:gd name="T63" fmla="*/ 68 h 380"/>
                      <a:gd name="T64" fmla="*/ 20 w 360"/>
                      <a:gd name="T65" fmla="*/ 80 h 380"/>
                      <a:gd name="T66" fmla="*/ 0 w 360"/>
                      <a:gd name="T67" fmla="*/ 190 h 380"/>
                      <a:gd name="T68" fmla="*/ 12 w 360"/>
                      <a:gd name="T69" fmla="*/ 208 h 380"/>
                      <a:gd name="T70" fmla="*/ 28 w 360"/>
                      <a:gd name="T71" fmla="*/ 200 h 380"/>
                      <a:gd name="T72" fmla="*/ 170 w 360"/>
                      <a:gd name="T73" fmla="*/ 118 h 380"/>
                      <a:gd name="T74" fmla="*/ 136 w 360"/>
                      <a:gd name="T75" fmla="*/ 146 h 380"/>
                      <a:gd name="T76" fmla="*/ 136 w 360"/>
                      <a:gd name="T77" fmla="*/ 184 h 380"/>
                      <a:gd name="T78" fmla="*/ 170 w 360"/>
                      <a:gd name="T79" fmla="*/ 214 h 380"/>
                      <a:gd name="T80" fmla="*/ 208 w 360"/>
                      <a:gd name="T81" fmla="*/ 206 h 380"/>
                      <a:gd name="T82" fmla="*/ 228 w 360"/>
                      <a:gd name="T83" fmla="*/ 166 h 380"/>
                      <a:gd name="T84" fmla="*/ 214 w 360"/>
                      <a:gd name="T85" fmla="*/ 132 h 380"/>
                      <a:gd name="T86" fmla="*/ 296 w 360"/>
                      <a:gd name="T87" fmla="*/ 260 h 380"/>
                      <a:gd name="T88" fmla="*/ 288 w 360"/>
                      <a:gd name="T89" fmla="*/ 246 h 380"/>
                      <a:gd name="T90" fmla="*/ 180 w 360"/>
                      <a:gd name="T91" fmla="*/ 278 h 380"/>
                      <a:gd name="T92" fmla="*/ 82 w 360"/>
                      <a:gd name="T93" fmla="*/ 236 h 380"/>
                      <a:gd name="T94" fmla="*/ 64 w 360"/>
                      <a:gd name="T95" fmla="*/ 260 h 380"/>
                      <a:gd name="T96" fmla="*/ 106 w 360"/>
                      <a:gd name="T97" fmla="*/ 304 h 380"/>
                      <a:gd name="T98" fmla="*/ 146 w 360"/>
                      <a:gd name="T99" fmla="*/ 378 h 380"/>
                      <a:gd name="T100" fmla="*/ 214 w 360"/>
                      <a:gd name="T101" fmla="*/ 378 h 380"/>
                      <a:gd name="T102" fmla="*/ 264 w 360"/>
                      <a:gd name="T103" fmla="*/ 362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360" h="380">
                        <a:moveTo>
                          <a:pt x="240" y="28"/>
                        </a:moveTo>
                        <a:lnTo>
                          <a:pt x="240" y="28"/>
                        </a:lnTo>
                        <a:lnTo>
                          <a:pt x="240" y="22"/>
                        </a:lnTo>
                        <a:lnTo>
                          <a:pt x="242" y="18"/>
                        </a:lnTo>
                        <a:lnTo>
                          <a:pt x="248" y="8"/>
                        </a:lnTo>
                        <a:lnTo>
                          <a:pt x="258" y="2"/>
                        </a:lnTo>
                        <a:lnTo>
                          <a:pt x="262" y="0"/>
                        </a:lnTo>
                        <a:lnTo>
                          <a:pt x="268" y="0"/>
                        </a:lnTo>
                        <a:lnTo>
                          <a:pt x="268" y="0"/>
                        </a:lnTo>
                        <a:lnTo>
                          <a:pt x="274" y="0"/>
                        </a:lnTo>
                        <a:lnTo>
                          <a:pt x="280" y="2"/>
                        </a:lnTo>
                        <a:lnTo>
                          <a:pt x="290" y="8"/>
                        </a:lnTo>
                        <a:lnTo>
                          <a:pt x="296" y="18"/>
                        </a:lnTo>
                        <a:lnTo>
                          <a:pt x="298" y="22"/>
                        </a:lnTo>
                        <a:lnTo>
                          <a:pt x="298" y="28"/>
                        </a:lnTo>
                        <a:lnTo>
                          <a:pt x="298" y="28"/>
                        </a:lnTo>
                        <a:lnTo>
                          <a:pt x="298" y="34"/>
                        </a:lnTo>
                        <a:lnTo>
                          <a:pt x="296" y="40"/>
                        </a:lnTo>
                        <a:lnTo>
                          <a:pt x="290" y="50"/>
                        </a:lnTo>
                        <a:lnTo>
                          <a:pt x="280" y="56"/>
                        </a:lnTo>
                        <a:lnTo>
                          <a:pt x="274" y="58"/>
                        </a:lnTo>
                        <a:lnTo>
                          <a:pt x="268" y="58"/>
                        </a:lnTo>
                        <a:lnTo>
                          <a:pt x="268" y="58"/>
                        </a:lnTo>
                        <a:lnTo>
                          <a:pt x="262" y="58"/>
                        </a:lnTo>
                        <a:lnTo>
                          <a:pt x="258" y="56"/>
                        </a:lnTo>
                        <a:lnTo>
                          <a:pt x="248" y="50"/>
                        </a:lnTo>
                        <a:lnTo>
                          <a:pt x="242" y="40"/>
                        </a:lnTo>
                        <a:lnTo>
                          <a:pt x="240" y="34"/>
                        </a:lnTo>
                        <a:lnTo>
                          <a:pt x="240" y="28"/>
                        </a:lnTo>
                        <a:lnTo>
                          <a:pt x="240" y="28"/>
                        </a:lnTo>
                        <a:close/>
                        <a:moveTo>
                          <a:pt x="360" y="190"/>
                        </a:moveTo>
                        <a:lnTo>
                          <a:pt x="344" y="90"/>
                        </a:lnTo>
                        <a:lnTo>
                          <a:pt x="344" y="90"/>
                        </a:lnTo>
                        <a:lnTo>
                          <a:pt x="344" y="88"/>
                        </a:lnTo>
                        <a:lnTo>
                          <a:pt x="344" y="88"/>
                        </a:lnTo>
                        <a:lnTo>
                          <a:pt x="340" y="80"/>
                        </a:lnTo>
                        <a:lnTo>
                          <a:pt x="332" y="74"/>
                        </a:lnTo>
                        <a:lnTo>
                          <a:pt x="324" y="70"/>
                        </a:lnTo>
                        <a:lnTo>
                          <a:pt x="314" y="68"/>
                        </a:lnTo>
                        <a:lnTo>
                          <a:pt x="288" y="68"/>
                        </a:lnTo>
                        <a:lnTo>
                          <a:pt x="270" y="102"/>
                        </a:lnTo>
                        <a:lnTo>
                          <a:pt x="250" y="68"/>
                        </a:lnTo>
                        <a:lnTo>
                          <a:pt x="222" y="68"/>
                        </a:lnTo>
                        <a:lnTo>
                          <a:pt x="222" y="68"/>
                        </a:lnTo>
                        <a:lnTo>
                          <a:pt x="214" y="70"/>
                        </a:lnTo>
                        <a:lnTo>
                          <a:pt x="206" y="74"/>
                        </a:lnTo>
                        <a:lnTo>
                          <a:pt x="198" y="80"/>
                        </a:lnTo>
                        <a:lnTo>
                          <a:pt x="194" y="88"/>
                        </a:lnTo>
                        <a:lnTo>
                          <a:pt x="194" y="88"/>
                        </a:lnTo>
                        <a:lnTo>
                          <a:pt x="194" y="90"/>
                        </a:lnTo>
                        <a:lnTo>
                          <a:pt x="192" y="98"/>
                        </a:lnTo>
                        <a:lnTo>
                          <a:pt x="192" y="98"/>
                        </a:lnTo>
                        <a:lnTo>
                          <a:pt x="204" y="102"/>
                        </a:lnTo>
                        <a:lnTo>
                          <a:pt x="214" y="106"/>
                        </a:lnTo>
                        <a:lnTo>
                          <a:pt x="224" y="114"/>
                        </a:lnTo>
                        <a:lnTo>
                          <a:pt x="232" y="122"/>
                        </a:lnTo>
                        <a:lnTo>
                          <a:pt x="240" y="132"/>
                        </a:lnTo>
                        <a:lnTo>
                          <a:pt x="244" y="142"/>
                        </a:lnTo>
                        <a:lnTo>
                          <a:pt x="248" y="154"/>
                        </a:lnTo>
                        <a:lnTo>
                          <a:pt x="248" y="166"/>
                        </a:lnTo>
                        <a:lnTo>
                          <a:pt x="248" y="166"/>
                        </a:lnTo>
                        <a:lnTo>
                          <a:pt x="248" y="178"/>
                        </a:lnTo>
                        <a:lnTo>
                          <a:pt x="246" y="188"/>
                        </a:lnTo>
                        <a:lnTo>
                          <a:pt x="240" y="198"/>
                        </a:lnTo>
                        <a:lnTo>
                          <a:pt x="234" y="208"/>
                        </a:lnTo>
                        <a:lnTo>
                          <a:pt x="250" y="208"/>
                        </a:lnTo>
                        <a:lnTo>
                          <a:pt x="250" y="208"/>
                        </a:lnTo>
                        <a:lnTo>
                          <a:pt x="260" y="208"/>
                        </a:lnTo>
                        <a:lnTo>
                          <a:pt x="270" y="210"/>
                        </a:lnTo>
                        <a:lnTo>
                          <a:pt x="278" y="214"/>
                        </a:lnTo>
                        <a:lnTo>
                          <a:pt x="286" y="218"/>
                        </a:lnTo>
                        <a:lnTo>
                          <a:pt x="294" y="222"/>
                        </a:lnTo>
                        <a:lnTo>
                          <a:pt x="300" y="228"/>
                        </a:lnTo>
                        <a:lnTo>
                          <a:pt x="306" y="236"/>
                        </a:lnTo>
                        <a:lnTo>
                          <a:pt x="310" y="244"/>
                        </a:lnTo>
                        <a:lnTo>
                          <a:pt x="308" y="118"/>
                        </a:lnTo>
                        <a:lnTo>
                          <a:pt x="318" y="118"/>
                        </a:lnTo>
                        <a:lnTo>
                          <a:pt x="330" y="196"/>
                        </a:lnTo>
                        <a:lnTo>
                          <a:pt x="330" y="196"/>
                        </a:lnTo>
                        <a:lnTo>
                          <a:pt x="332" y="200"/>
                        </a:lnTo>
                        <a:lnTo>
                          <a:pt x="336" y="204"/>
                        </a:lnTo>
                        <a:lnTo>
                          <a:pt x="340" y="208"/>
                        </a:lnTo>
                        <a:lnTo>
                          <a:pt x="346" y="208"/>
                        </a:lnTo>
                        <a:lnTo>
                          <a:pt x="346" y="208"/>
                        </a:lnTo>
                        <a:lnTo>
                          <a:pt x="348" y="208"/>
                        </a:lnTo>
                        <a:lnTo>
                          <a:pt x="348" y="208"/>
                        </a:lnTo>
                        <a:lnTo>
                          <a:pt x="354" y="206"/>
                        </a:lnTo>
                        <a:lnTo>
                          <a:pt x="358" y="202"/>
                        </a:lnTo>
                        <a:lnTo>
                          <a:pt x="360" y="196"/>
                        </a:lnTo>
                        <a:lnTo>
                          <a:pt x="360" y="190"/>
                        </a:lnTo>
                        <a:lnTo>
                          <a:pt x="360" y="190"/>
                        </a:lnTo>
                        <a:close/>
                        <a:moveTo>
                          <a:pt x="92" y="58"/>
                        </a:moveTo>
                        <a:lnTo>
                          <a:pt x="92" y="58"/>
                        </a:lnTo>
                        <a:lnTo>
                          <a:pt x="98" y="58"/>
                        </a:lnTo>
                        <a:lnTo>
                          <a:pt x="102" y="56"/>
                        </a:lnTo>
                        <a:lnTo>
                          <a:pt x="112" y="50"/>
                        </a:lnTo>
                        <a:lnTo>
                          <a:pt x="118" y="40"/>
                        </a:lnTo>
                        <a:lnTo>
                          <a:pt x="120" y="34"/>
                        </a:lnTo>
                        <a:lnTo>
                          <a:pt x="120" y="28"/>
                        </a:lnTo>
                        <a:lnTo>
                          <a:pt x="120" y="28"/>
                        </a:lnTo>
                        <a:lnTo>
                          <a:pt x="120" y="22"/>
                        </a:lnTo>
                        <a:lnTo>
                          <a:pt x="118" y="18"/>
                        </a:lnTo>
                        <a:lnTo>
                          <a:pt x="112" y="8"/>
                        </a:lnTo>
                        <a:lnTo>
                          <a:pt x="102" y="2"/>
                        </a:lnTo>
                        <a:lnTo>
                          <a:pt x="98" y="0"/>
                        </a:lnTo>
                        <a:lnTo>
                          <a:pt x="92" y="0"/>
                        </a:lnTo>
                        <a:lnTo>
                          <a:pt x="92" y="0"/>
                        </a:lnTo>
                        <a:lnTo>
                          <a:pt x="86" y="0"/>
                        </a:lnTo>
                        <a:lnTo>
                          <a:pt x="80" y="2"/>
                        </a:lnTo>
                        <a:lnTo>
                          <a:pt x="70" y="8"/>
                        </a:lnTo>
                        <a:lnTo>
                          <a:pt x="64" y="18"/>
                        </a:lnTo>
                        <a:lnTo>
                          <a:pt x="62" y="22"/>
                        </a:lnTo>
                        <a:lnTo>
                          <a:pt x="62" y="28"/>
                        </a:lnTo>
                        <a:lnTo>
                          <a:pt x="62" y="28"/>
                        </a:lnTo>
                        <a:lnTo>
                          <a:pt x="62" y="34"/>
                        </a:lnTo>
                        <a:lnTo>
                          <a:pt x="64" y="40"/>
                        </a:lnTo>
                        <a:lnTo>
                          <a:pt x="70" y="50"/>
                        </a:lnTo>
                        <a:lnTo>
                          <a:pt x="80" y="56"/>
                        </a:lnTo>
                        <a:lnTo>
                          <a:pt x="86" y="58"/>
                        </a:lnTo>
                        <a:lnTo>
                          <a:pt x="92" y="58"/>
                        </a:lnTo>
                        <a:lnTo>
                          <a:pt x="92" y="58"/>
                        </a:lnTo>
                        <a:close/>
                        <a:moveTo>
                          <a:pt x="30" y="196"/>
                        </a:moveTo>
                        <a:lnTo>
                          <a:pt x="42" y="118"/>
                        </a:lnTo>
                        <a:lnTo>
                          <a:pt x="52" y="118"/>
                        </a:lnTo>
                        <a:lnTo>
                          <a:pt x="50" y="244"/>
                        </a:lnTo>
                        <a:lnTo>
                          <a:pt x="50" y="244"/>
                        </a:lnTo>
                        <a:lnTo>
                          <a:pt x="54" y="236"/>
                        </a:lnTo>
                        <a:lnTo>
                          <a:pt x="60" y="228"/>
                        </a:lnTo>
                        <a:lnTo>
                          <a:pt x="66" y="222"/>
                        </a:lnTo>
                        <a:lnTo>
                          <a:pt x="74" y="218"/>
                        </a:lnTo>
                        <a:lnTo>
                          <a:pt x="82" y="214"/>
                        </a:lnTo>
                        <a:lnTo>
                          <a:pt x="90" y="210"/>
                        </a:lnTo>
                        <a:lnTo>
                          <a:pt x="100" y="208"/>
                        </a:lnTo>
                        <a:lnTo>
                          <a:pt x="110" y="208"/>
                        </a:lnTo>
                        <a:lnTo>
                          <a:pt x="126" y="208"/>
                        </a:lnTo>
                        <a:lnTo>
                          <a:pt x="126" y="208"/>
                        </a:lnTo>
                        <a:lnTo>
                          <a:pt x="120" y="198"/>
                        </a:lnTo>
                        <a:lnTo>
                          <a:pt x="114" y="188"/>
                        </a:lnTo>
                        <a:lnTo>
                          <a:pt x="112" y="178"/>
                        </a:lnTo>
                        <a:lnTo>
                          <a:pt x="112" y="166"/>
                        </a:lnTo>
                        <a:lnTo>
                          <a:pt x="112" y="166"/>
                        </a:lnTo>
                        <a:lnTo>
                          <a:pt x="112" y="154"/>
                        </a:lnTo>
                        <a:lnTo>
                          <a:pt x="116" y="142"/>
                        </a:lnTo>
                        <a:lnTo>
                          <a:pt x="120" y="132"/>
                        </a:lnTo>
                        <a:lnTo>
                          <a:pt x="128" y="122"/>
                        </a:lnTo>
                        <a:lnTo>
                          <a:pt x="136" y="114"/>
                        </a:lnTo>
                        <a:lnTo>
                          <a:pt x="146" y="106"/>
                        </a:lnTo>
                        <a:lnTo>
                          <a:pt x="156" y="102"/>
                        </a:lnTo>
                        <a:lnTo>
                          <a:pt x="168" y="98"/>
                        </a:lnTo>
                        <a:lnTo>
                          <a:pt x="166" y="90"/>
                        </a:lnTo>
                        <a:lnTo>
                          <a:pt x="166" y="90"/>
                        </a:lnTo>
                        <a:lnTo>
                          <a:pt x="166" y="88"/>
                        </a:lnTo>
                        <a:lnTo>
                          <a:pt x="166" y="88"/>
                        </a:lnTo>
                        <a:lnTo>
                          <a:pt x="162" y="80"/>
                        </a:lnTo>
                        <a:lnTo>
                          <a:pt x="154" y="74"/>
                        </a:lnTo>
                        <a:lnTo>
                          <a:pt x="146" y="70"/>
                        </a:lnTo>
                        <a:lnTo>
                          <a:pt x="138" y="68"/>
                        </a:lnTo>
                        <a:lnTo>
                          <a:pt x="110" y="68"/>
                        </a:lnTo>
                        <a:lnTo>
                          <a:pt x="90" y="102"/>
                        </a:lnTo>
                        <a:lnTo>
                          <a:pt x="72" y="68"/>
                        </a:lnTo>
                        <a:lnTo>
                          <a:pt x="46" y="68"/>
                        </a:lnTo>
                        <a:lnTo>
                          <a:pt x="46" y="68"/>
                        </a:lnTo>
                        <a:lnTo>
                          <a:pt x="36" y="70"/>
                        </a:lnTo>
                        <a:lnTo>
                          <a:pt x="28" y="74"/>
                        </a:lnTo>
                        <a:lnTo>
                          <a:pt x="20" y="80"/>
                        </a:lnTo>
                        <a:lnTo>
                          <a:pt x="16" y="88"/>
                        </a:lnTo>
                        <a:lnTo>
                          <a:pt x="16" y="88"/>
                        </a:lnTo>
                        <a:lnTo>
                          <a:pt x="16" y="90"/>
                        </a:lnTo>
                        <a:lnTo>
                          <a:pt x="0" y="190"/>
                        </a:lnTo>
                        <a:lnTo>
                          <a:pt x="0" y="190"/>
                        </a:lnTo>
                        <a:lnTo>
                          <a:pt x="0" y="196"/>
                        </a:lnTo>
                        <a:lnTo>
                          <a:pt x="2" y="202"/>
                        </a:lnTo>
                        <a:lnTo>
                          <a:pt x="6" y="206"/>
                        </a:lnTo>
                        <a:lnTo>
                          <a:pt x="12" y="208"/>
                        </a:lnTo>
                        <a:lnTo>
                          <a:pt x="12" y="208"/>
                        </a:lnTo>
                        <a:lnTo>
                          <a:pt x="14" y="208"/>
                        </a:lnTo>
                        <a:lnTo>
                          <a:pt x="14" y="208"/>
                        </a:lnTo>
                        <a:lnTo>
                          <a:pt x="20" y="208"/>
                        </a:lnTo>
                        <a:lnTo>
                          <a:pt x="24" y="204"/>
                        </a:lnTo>
                        <a:lnTo>
                          <a:pt x="28" y="200"/>
                        </a:lnTo>
                        <a:lnTo>
                          <a:pt x="30" y="196"/>
                        </a:lnTo>
                        <a:lnTo>
                          <a:pt x="30" y="196"/>
                        </a:lnTo>
                        <a:close/>
                        <a:moveTo>
                          <a:pt x="180" y="118"/>
                        </a:moveTo>
                        <a:lnTo>
                          <a:pt x="180" y="118"/>
                        </a:lnTo>
                        <a:lnTo>
                          <a:pt x="170" y="118"/>
                        </a:lnTo>
                        <a:lnTo>
                          <a:pt x="162" y="120"/>
                        </a:lnTo>
                        <a:lnTo>
                          <a:pt x="152" y="126"/>
                        </a:lnTo>
                        <a:lnTo>
                          <a:pt x="146" y="132"/>
                        </a:lnTo>
                        <a:lnTo>
                          <a:pt x="140" y="138"/>
                        </a:lnTo>
                        <a:lnTo>
                          <a:pt x="136" y="146"/>
                        </a:lnTo>
                        <a:lnTo>
                          <a:pt x="132" y="156"/>
                        </a:lnTo>
                        <a:lnTo>
                          <a:pt x="132" y="166"/>
                        </a:lnTo>
                        <a:lnTo>
                          <a:pt x="132" y="166"/>
                        </a:lnTo>
                        <a:lnTo>
                          <a:pt x="132" y="176"/>
                        </a:lnTo>
                        <a:lnTo>
                          <a:pt x="136" y="184"/>
                        </a:lnTo>
                        <a:lnTo>
                          <a:pt x="140" y="194"/>
                        </a:lnTo>
                        <a:lnTo>
                          <a:pt x="146" y="200"/>
                        </a:lnTo>
                        <a:lnTo>
                          <a:pt x="152" y="206"/>
                        </a:lnTo>
                        <a:lnTo>
                          <a:pt x="162" y="210"/>
                        </a:lnTo>
                        <a:lnTo>
                          <a:pt x="170" y="214"/>
                        </a:lnTo>
                        <a:lnTo>
                          <a:pt x="180" y="214"/>
                        </a:lnTo>
                        <a:lnTo>
                          <a:pt x="180" y="214"/>
                        </a:lnTo>
                        <a:lnTo>
                          <a:pt x="190" y="214"/>
                        </a:lnTo>
                        <a:lnTo>
                          <a:pt x="200" y="210"/>
                        </a:lnTo>
                        <a:lnTo>
                          <a:pt x="208" y="206"/>
                        </a:lnTo>
                        <a:lnTo>
                          <a:pt x="214" y="200"/>
                        </a:lnTo>
                        <a:lnTo>
                          <a:pt x="220" y="194"/>
                        </a:lnTo>
                        <a:lnTo>
                          <a:pt x="224" y="184"/>
                        </a:lnTo>
                        <a:lnTo>
                          <a:pt x="228" y="176"/>
                        </a:lnTo>
                        <a:lnTo>
                          <a:pt x="228" y="166"/>
                        </a:lnTo>
                        <a:lnTo>
                          <a:pt x="228" y="166"/>
                        </a:lnTo>
                        <a:lnTo>
                          <a:pt x="228" y="156"/>
                        </a:lnTo>
                        <a:lnTo>
                          <a:pt x="224" y="146"/>
                        </a:lnTo>
                        <a:lnTo>
                          <a:pt x="220" y="138"/>
                        </a:lnTo>
                        <a:lnTo>
                          <a:pt x="214" y="132"/>
                        </a:lnTo>
                        <a:lnTo>
                          <a:pt x="208" y="126"/>
                        </a:lnTo>
                        <a:lnTo>
                          <a:pt x="200" y="120"/>
                        </a:lnTo>
                        <a:lnTo>
                          <a:pt x="190" y="118"/>
                        </a:lnTo>
                        <a:lnTo>
                          <a:pt x="180" y="118"/>
                        </a:lnTo>
                        <a:close/>
                        <a:moveTo>
                          <a:pt x="296" y="260"/>
                        </a:moveTo>
                        <a:lnTo>
                          <a:pt x="296" y="260"/>
                        </a:lnTo>
                        <a:lnTo>
                          <a:pt x="294" y="258"/>
                        </a:lnTo>
                        <a:lnTo>
                          <a:pt x="294" y="258"/>
                        </a:lnTo>
                        <a:lnTo>
                          <a:pt x="292" y="252"/>
                        </a:lnTo>
                        <a:lnTo>
                          <a:pt x="288" y="246"/>
                        </a:lnTo>
                        <a:lnTo>
                          <a:pt x="278" y="236"/>
                        </a:lnTo>
                        <a:lnTo>
                          <a:pt x="266" y="230"/>
                        </a:lnTo>
                        <a:lnTo>
                          <a:pt x="250" y="228"/>
                        </a:lnTo>
                        <a:lnTo>
                          <a:pt x="210" y="228"/>
                        </a:lnTo>
                        <a:lnTo>
                          <a:pt x="180" y="278"/>
                        </a:lnTo>
                        <a:lnTo>
                          <a:pt x="150" y="228"/>
                        </a:lnTo>
                        <a:lnTo>
                          <a:pt x="110" y="228"/>
                        </a:lnTo>
                        <a:lnTo>
                          <a:pt x="110" y="228"/>
                        </a:lnTo>
                        <a:lnTo>
                          <a:pt x="94" y="230"/>
                        </a:lnTo>
                        <a:lnTo>
                          <a:pt x="82" y="236"/>
                        </a:lnTo>
                        <a:lnTo>
                          <a:pt x="72" y="246"/>
                        </a:lnTo>
                        <a:lnTo>
                          <a:pt x="68" y="252"/>
                        </a:lnTo>
                        <a:lnTo>
                          <a:pt x="66" y="258"/>
                        </a:lnTo>
                        <a:lnTo>
                          <a:pt x="66" y="258"/>
                        </a:lnTo>
                        <a:lnTo>
                          <a:pt x="64" y="260"/>
                        </a:lnTo>
                        <a:lnTo>
                          <a:pt x="52" y="336"/>
                        </a:lnTo>
                        <a:lnTo>
                          <a:pt x="52" y="336"/>
                        </a:lnTo>
                        <a:lnTo>
                          <a:pt x="72" y="352"/>
                        </a:lnTo>
                        <a:lnTo>
                          <a:pt x="96" y="362"/>
                        </a:lnTo>
                        <a:lnTo>
                          <a:pt x="106" y="304"/>
                        </a:lnTo>
                        <a:lnTo>
                          <a:pt x="118" y="304"/>
                        </a:lnTo>
                        <a:lnTo>
                          <a:pt x="114" y="370"/>
                        </a:lnTo>
                        <a:lnTo>
                          <a:pt x="114" y="370"/>
                        </a:lnTo>
                        <a:lnTo>
                          <a:pt x="130" y="374"/>
                        </a:lnTo>
                        <a:lnTo>
                          <a:pt x="146" y="378"/>
                        </a:lnTo>
                        <a:lnTo>
                          <a:pt x="162" y="380"/>
                        </a:lnTo>
                        <a:lnTo>
                          <a:pt x="180" y="380"/>
                        </a:lnTo>
                        <a:lnTo>
                          <a:pt x="180" y="380"/>
                        </a:lnTo>
                        <a:lnTo>
                          <a:pt x="196" y="380"/>
                        </a:lnTo>
                        <a:lnTo>
                          <a:pt x="214" y="378"/>
                        </a:lnTo>
                        <a:lnTo>
                          <a:pt x="230" y="374"/>
                        </a:lnTo>
                        <a:lnTo>
                          <a:pt x="246" y="370"/>
                        </a:lnTo>
                        <a:lnTo>
                          <a:pt x="242" y="304"/>
                        </a:lnTo>
                        <a:lnTo>
                          <a:pt x="254" y="304"/>
                        </a:lnTo>
                        <a:lnTo>
                          <a:pt x="264" y="362"/>
                        </a:lnTo>
                        <a:lnTo>
                          <a:pt x="264" y="362"/>
                        </a:lnTo>
                        <a:lnTo>
                          <a:pt x="288" y="350"/>
                        </a:lnTo>
                        <a:lnTo>
                          <a:pt x="308" y="336"/>
                        </a:lnTo>
                        <a:lnTo>
                          <a:pt x="296" y="2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4" name="112 Elipse"/>
                  <p:cNvSpPr/>
                  <p:nvPr/>
                </p:nvSpPr>
                <p:spPr bwMode="ltGray">
                  <a:xfrm>
                    <a:off x="3459383" y="3665944"/>
                    <a:ext cx="506169" cy="494472"/>
                  </a:xfrm>
                  <a:prstGeom prst="ellipse">
                    <a:avLst/>
                  </a:prstGeom>
                  <a:solidFill>
                    <a:srgbClr val="002060"/>
                  </a:solidFill>
                  <a:ln w="3175" cap="flat" cmpd="sng" algn="ctr">
                    <a:solidFill>
                      <a:srgbClr val="44546A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5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75" name="113 CuadroTexto"/>
                  <p:cNvSpPr txBox="1"/>
                  <p:nvPr/>
                </p:nvSpPr>
                <p:spPr>
                  <a:xfrm>
                    <a:off x="3518293" y="3794231"/>
                    <a:ext cx="450373" cy="230259"/>
                  </a:xfrm>
                  <a:prstGeom prst="rect">
                    <a:avLst/>
                  </a:prstGeom>
                  <a:noFill/>
                </p:spPr>
                <p:txBody>
                  <a:bodyPr vert="horz" wrap="none" lIns="0" tIns="0" rIns="0" bIns="0" rtlCol="0">
                    <a:noAutofit/>
                  </a:bodyPr>
                  <a:lstStyle/>
                  <a:p>
                    <a:pPr marL="0" marR="0" lvl="0" indent="-27432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9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s-ES" sz="11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eorgia" pitchFamily="18" charset="0"/>
                      </a:rPr>
                      <a:t>www</a:t>
                    </a:r>
                  </a:p>
                </p:txBody>
              </p:sp>
              <p:sp>
                <p:nvSpPr>
                  <p:cNvPr id="76" name="110 Elipse"/>
                  <p:cNvSpPr/>
                  <p:nvPr/>
                </p:nvSpPr>
                <p:spPr bwMode="ltGray">
                  <a:xfrm>
                    <a:off x="6362028" y="3534058"/>
                    <a:ext cx="506169" cy="494472"/>
                  </a:xfrm>
                  <a:prstGeom prst="ellipse">
                    <a:avLst/>
                  </a:prstGeom>
                  <a:solidFill>
                    <a:srgbClr val="002060"/>
                  </a:solidFill>
                  <a:ln w="3175" cap="flat" cmpd="sng" algn="ctr">
                    <a:solidFill>
                      <a:srgbClr val="44546A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5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eorgia" pitchFamily="18" charset="0"/>
                    </a:endParaRPr>
                  </a:p>
                </p:txBody>
              </p:sp>
              <p:sp>
                <p:nvSpPr>
                  <p:cNvPr id="77" name="103 CuadroTexto"/>
                  <p:cNvSpPr txBox="1"/>
                  <p:nvPr/>
                </p:nvSpPr>
                <p:spPr>
                  <a:xfrm>
                    <a:off x="2859832" y="3410527"/>
                    <a:ext cx="847320" cy="210932"/>
                  </a:xfrm>
                  <a:prstGeom prst="rect">
                    <a:avLst/>
                  </a:prstGeom>
                  <a:noFill/>
                </p:spPr>
                <p:txBody>
                  <a:bodyPr vert="horz" wrap="square" lIns="0" tIns="0" rIns="0" bIns="0" rtlCol="0">
                    <a:spAutoFit/>
                  </a:bodyPr>
                  <a:lstStyle/>
                  <a:p>
                    <a:pPr marL="0" marR="0" lvl="0" indent="-27432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9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s-ES" sz="12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Georgia" pitchFamily="18" charset="0"/>
                      </a:rPr>
                      <a:t>Web</a:t>
                    </a:r>
                  </a:p>
                </p:txBody>
              </p:sp>
              <p:sp>
                <p:nvSpPr>
                  <p:cNvPr id="78" name="103 CuadroTexto"/>
                  <p:cNvSpPr txBox="1"/>
                  <p:nvPr/>
                </p:nvSpPr>
                <p:spPr>
                  <a:xfrm>
                    <a:off x="4322131" y="2588561"/>
                    <a:ext cx="1668611" cy="421863"/>
                  </a:xfrm>
                  <a:prstGeom prst="rect">
                    <a:avLst/>
                  </a:prstGeom>
                  <a:noFill/>
                </p:spPr>
                <p:txBody>
                  <a:bodyPr vert="horz" wrap="square" lIns="0" tIns="0" rIns="0" bIns="0" rtlCol="0">
                    <a:spAutoFit/>
                  </a:bodyPr>
                  <a:lstStyle/>
                  <a:p>
                    <a:pPr marL="0" marR="0" lvl="0" indent="-27432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9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s-ES" sz="12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Georgia" pitchFamily="18" charset="0"/>
                      </a:rPr>
                      <a:t>Otros sistemas externos</a:t>
                    </a:r>
                  </a:p>
                </p:txBody>
              </p:sp>
              <p:sp>
                <p:nvSpPr>
                  <p:cNvPr id="79" name="103 CuadroTexto"/>
                  <p:cNvSpPr txBox="1"/>
                  <p:nvPr/>
                </p:nvSpPr>
                <p:spPr>
                  <a:xfrm>
                    <a:off x="6459217" y="2700807"/>
                    <a:ext cx="1539510" cy="843727"/>
                  </a:xfrm>
                  <a:prstGeom prst="rect">
                    <a:avLst/>
                  </a:prstGeom>
                  <a:noFill/>
                </p:spPr>
                <p:txBody>
                  <a:bodyPr vert="horz" wrap="square" lIns="0" tIns="0" rIns="0" bIns="0" rtlCol="0">
                    <a:spAutoFit/>
                  </a:bodyPr>
                  <a:lstStyle/>
                  <a:p>
                    <a:pPr marL="0" marR="0" lvl="0" indent="-27432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9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s-ES" sz="12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Georgia" pitchFamily="18" charset="0"/>
                      </a:rPr>
                      <a:t>Cliente correo electrónico y sistema de gestión de despachos</a:t>
                    </a:r>
                  </a:p>
                </p:txBody>
              </p:sp>
              <p:sp>
                <p:nvSpPr>
                  <p:cNvPr id="80" name="Freeform 4842"/>
                  <p:cNvSpPr>
                    <a:spLocks noEditPoints="1"/>
                  </p:cNvSpPr>
                  <p:nvPr/>
                </p:nvSpPr>
                <p:spPr bwMode="auto">
                  <a:xfrm>
                    <a:off x="7700568" y="6293908"/>
                    <a:ext cx="358480" cy="332042"/>
                  </a:xfrm>
                  <a:custGeom>
                    <a:avLst/>
                    <a:gdLst>
                      <a:gd name="T0" fmla="*/ 52 w 308"/>
                      <a:gd name="T1" fmla="*/ 4 h 292"/>
                      <a:gd name="T2" fmla="*/ 244 w 308"/>
                      <a:gd name="T3" fmla="*/ 0 h 292"/>
                      <a:gd name="T4" fmla="*/ 308 w 308"/>
                      <a:gd name="T5" fmla="*/ 68 h 292"/>
                      <a:gd name="T6" fmla="*/ 304 w 308"/>
                      <a:gd name="T7" fmla="*/ 266 h 292"/>
                      <a:gd name="T8" fmla="*/ 248 w 308"/>
                      <a:gd name="T9" fmla="*/ 292 h 292"/>
                      <a:gd name="T10" fmla="*/ 16 w 308"/>
                      <a:gd name="T11" fmla="*/ 292 h 292"/>
                      <a:gd name="T12" fmla="*/ 4 w 308"/>
                      <a:gd name="T13" fmla="*/ 266 h 292"/>
                      <a:gd name="T14" fmla="*/ 0 w 308"/>
                      <a:gd name="T15" fmla="*/ 68 h 292"/>
                      <a:gd name="T16" fmla="*/ 16 w 308"/>
                      <a:gd name="T17" fmla="*/ 52 h 292"/>
                      <a:gd name="T18" fmla="*/ 304 w 308"/>
                      <a:gd name="T19" fmla="*/ 56 h 292"/>
                      <a:gd name="T20" fmla="*/ 166 w 308"/>
                      <a:gd name="T21" fmla="*/ 162 h 292"/>
                      <a:gd name="T22" fmla="*/ 154 w 308"/>
                      <a:gd name="T23" fmla="*/ 124 h 292"/>
                      <a:gd name="T24" fmla="*/ 114 w 308"/>
                      <a:gd name="T25" fmla="*/ 98 h 292"/>
                      <a:gd name="T26" fmla="*/ 74 w 308"/>
                      <a:gd name="T27" fmla="*/ 100 h 292"/>
                      <a:gd name="T28" fmla="*/ 40 w 308"/>
                      <a:gd name="T29" fmla="*/ 136 h 292"/>
                      <a:gd name="T30" fmla="*/ 36 w 308"/>
                      <a:gd name="T31" fmla="*/ 174 h 292"/>
                      <a:gd name="T32" fmla="*/ 64 w 308"/>
                      <a:gd name="T33" fmla="*/ 216 h 292"/>
                      <a:gd name="T34" fmla="*/ 100 w 308"/>
                      <a:gd name="T35" fmla="*/ 228 h 292"/>
                      <a:gd name="T36" fmla="*/ 146 w 308"/>
                      <a:gd name="T37" fmla="*/ 208 h 292"/>
                      <a:gd name="T38" fmla="*/ 166 w 308"/>
                      <a:gd name="T39" fmla="*/ 162 h 292"/>
                      <a:gd name="T40" fmla="*/ 268 w 308"/>
                      <a:gd name="T41" fmla="*/ 110 h 292"/>
                      <a:gd name="T42" fmla="*/ 244 w 308"/>
                      <a:gd name="T43" fmla="*/ 96 h 292"/>
                      <a:gd name="T44" fmla="*/ 218 w 308"/>
                      <a:gd name="T45" fmla="*/ 120 h 292"/>
                      <a:gd name="T46" fmla="*/ 226 w 308"/>
                      <a:gd name="T47" fmla="*/ 140 h 292"/>
                      <a:gd name="T48" fmla="*/ 232 w 308"/>
                      <a:gd name="T49" fmla="*/ 222 h 292"/>
                      <a:gd name="T50" fmla="*/ 244 w 308"/>
                      <a:gd name="T51" fmla="*/ 230 h 292"/>
                      <a:gd name="T52" fmla="*/ 256 w 308"/>
                      <a:gd name="T53" fmla="*/ 218 h 292"/>
                      <a:gd name="T54" fmla="*/ 266 w 308"/>
                      <a:gd name="T55" fmla="*/ 134 h 292"/>
                      <a:gd name="T56" fmla="*/ 142 w 308"/>
                      <a:gd name="T57" fmla="*/ 168 h 292"/>
                      <a:gd name="T58" fmla="*/ 140 w 308"/>
                      <a:gd name="T59" fmla="*/ 192 h 292"/>
                      <a:gd name="T60" fmla="*/ 124 w 308"/>
                      <a:gd name="T61" fmla="*/ 186 h 292"/>
                      <a:gd name="T62" fmla="*/ 130 w 308"/>
                      <a:gd name="T63" fmla="*/ 202 h 292"/>
                      <a:gd name="T64" fmla="*/ 108 w 308"/>
                      <a:gd name="T65" fmla="*/ 204 h 292"/>
                      <a:gd name="T66" fmla="*/ 100 w 308"/>
                      <a:gd name="T67" fmla="*/ 196 h 292"/>
                      <a:gd name="T68" fmla="*/ 92 w 308"/>
                      <a:gd name="T69" fmla="*/ 212 h 292"/>
                      <a:gd name="T70" fmla="*/ 76 w 308"/>
                      <a:gd name="T71" fmla="*/ 196 h 292"/>
                      <a:gd name="T72" fmla="*/ 70 w 308"/>
                      <a:gd name="T73" fmla="*/ 184 h 292"/>
                      <a:gd name="T74" fmla="*/ 54 w 308"/>
                      <a:gd name="T75" fmla="*/ 180 h 292"/>
                      <a:gd name="T76" fmla="*/ 64 w 308"/>
                      <a:gd name="T77" fmla="*/ 166 h 292"/>
                      <a:gd name="T78" fmla="*/ 58 w 308"/>
                      <a:gd name="T79" fmla="*/ 154 h 292"/>
                      <a:gd name="T80" fmla="*/ 60 w 308"/>
                      <a:gd name="T81" fmla="*/ 132 h 292"/>
                      <a:gd name="T82" fmla="*/ 70 w 308"/>
                      <a:gd name="T83" fmla="*/ 140 h 292"/>
                      <a:gd name="T84" fmla="*/ 76 w 308"/>
                      <a:gd name="T85" fmla="*/ 126 h 292"/>
                      <a:gd name="T86" fmla="*/ 92 w 308"/>
                      <a:gd name="T87" fmla="*/ 112 h 292"/>
                      <a:gd name="T88" fmla="*/ 100 w 308"/>
                      <a:gd name="T89" fmla="*/ 128 h 292"/>
                      <a:gd name="T90" fmla="*/ 108 w 308"/>
                      <a:gd name="T91" fmla="*/ 112 h 292"/>
                      <a:gd name="T92" fmla="*/ 124 w 308"/>
                      <a:gd name="T93" fmla="*/ 126 h 292"/>
                      <a:gd name="T94" fmla="*/ 124 w 308"/>
                      <a:gd name="T95" fmla="*/ 138 h 292"/>
                      <a:gd name="T96" fmla="*/ 140 w 308"/>
                      <a:gd name="T97" fmla="*/ 130 h 292"/>
                      <a:gd name="T98" fmla="*/ 142 w 308"/>
                      <a:gd name="T99" fmla="*/ 154 h 292"/>
                      <a:gd name="T100" fmla="*/ 134 w 308"/>
                      <a:gd name="T101" fmla="*/ 162 h 292"/>
                      <a:gd name="T102" fmla="*/ 120 w 308"/>
                      <a:gd name="T103" fmla="*/ 162 h 292"/>
                      <a:gd name="T104" fmla="*/ 108 w 308"/>
                      <a:gd name="T105" fmla="*/ 142 h 292"/>
                      <a:gd name="T106" fmla="*/ 86 w 308"/>
                      <a:gd name="T107" fmla="*/ 146 h 292"/>
                      <a:gd name="T108" fmla="*/ 82 w 308"/>
                      <a:gd name="T109" fmla="*/ 170 h 292"/>
                      <a:gd name="T110" fmla="*/ 100 w 308"/>
                      <a:gd name="T111" fmla="*/ 182 h 292"/>
                      <a:gd name="T112" fmla="*/ 120 w 308"/>
                      <a:gd name="T113" fmla="*/ 162 h 2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308" h="292">
                        <a:moveTo>
                          <a:pt x="290" y="32"/>
                        </a:moveTo>
                        <a:lnTo>
                          <a:pt x="18" y="32"/>
                        </a:lnTo>
                        <a:lnTo>
                          <a:pt x="52" y="4"/>
                        </a:lnTo>
                        <a:lnTo>
                          <a:pt x="52" y="4"/>
                        </a:lnTo>
                        <a:lnTo>
                          <a:pt x="58" y="0"/>
                        </a:lnTo>
                        <a:lnTo>
                          <a:pt x="64" y="0"/>
                        </a:lnTo>
                        <a:lnTo>
                          <a:pt x="244" y="0"/>
                        </a:lnTo>
                        <a:lnTo>
                          <a:pt x="244" y="0"/>
                        </a:lnTo>
                        <a:lnTo>
                          <a:pt x="250" y="0"/>
                        </a:lnTo>
                        <a:lnTo>
                          <a:pt x="256" y="4"/>
                        </a:lnTo>
                        <a:lnTo>
                          <a:pt x="290" y="32"/>
                        </a:lnTo>
                        <a:close/>
                        <a:moveTo>
                          <a:pt x="308" y="68"/>
                        </a:moveTo>
                        <a:lnTo>
                          <a:pt x="308" y="256"/>
                        </a:lnTo>
                        <a:lnTo>
                          <a:pt x="308" y="256"/>
                        </a:lnTo>
                        <a:lnTo>
                          <a:pt x="308" y="262"/>
                        </a:lnTo>
                        <a:lnTo>
                          <a:pt x="304" y="266"/>
                        </a:lnTo>
                        <a:lnTo>
                          <a:pt x="298" y="270"/>
                        </a:lnTo>
                        <a:lnTo>
                          <a:pt x="292" y="272"/>
                        </a:lnTo>
                        <a:lnTo>
                          <a:pt x="292" y="292"/>
                        </a:lnTo>
                        <a:lnTo>
                          <a:pt x="248" y="292"/>
                        </a:lnTo>
                        <a:lnTo>
                          <a:pt x="248" y="272"/>
                        </a:lnTo>
                        <a:lnTo>
                          <a:pt x="60" y="272"/>
                        </a:lnTo>
                        <a:lnTo>
                          <a:pt x="60" y="292"/>
                        </a:lnTo>
                        <a:lnTo>
                          <a:pt x="16" y="292"/>
                        </a:lnTo>
                        <a:lnTo>
                          <a:pt x="16" y="272"/>
                        </a:lnTo>
                        <a:lnTo>
                          <a:pt x="16" y="272"/>
                        </a:lnTo>
                        <a:lnTo>
                          <a:pt x="10" y="270"/>
                        </a:lnTo>
                        <a:lnTo>
                          <a:pt x="4" y="266"/>
                        </a:lnTo>
                        <a:lnTo>
                          <a:pt x="0" y="262"/>
                        </a:lnTo>
                        <a:lnTo>
                          <a:pt x="0" y="256"/>
                        </a:lnTo>
                        <a:lnTo>
                          <a:pt x="0" y="68"/>
                        </a:lnTo>
                        <a:lnTo>
                          <a:pt x="0" y="68"/>
                        </a:lnTo>
                        <a:lnTo>
                          <a:pt x="0" y="62"/>
                        </a:lnTo>
                        <a:lnTo>
                          <a:pt x="4" y="56"/>
                        </a:lnTo>
                        <a:lnTo>
                          <a:pt x="10" y="52"/>
                        </a:lnTo>
                        <a:lnTo>
                          <a:pt x="16" y="52"/>
                        </a:lnTo>
                        <a:lnTo>
                          <a:pt x="292" y="52"/>
                        </a:lnTo>
                        <a:lnTo>
                          <a:pt x="292" y="52"/>
                        </a:lnTo>
                        <a:lnTo>
                          <a:pt x="298" y="52"/>
                        </a:lnTo>
                        <a:lnTo>
                          <a:pt x="304" y="56"/>
                        </a:lnTo>
                        <a:lnTo>
                          <a:pt x="308" y="62"/>
                        </a:lnTo>
                        <a:lnTo>
                          <a:pt x="308" y="68"/>
                        </a:lnTo>
                        <a:lnTo>
                          <a:pt x="308" y="68"/>
                        </a:lnTo>
                        <a:close/>
                        <a:moveTo>
                          <a:pt x="166" y="162"/>
                        </a:moveTo>
                        <a:lnTo>
                          <a:pt x="166" y="162"/>
                        </a:lnTo>
                        <a:lnTo>
                          <a:pt x="164" y="148"/>
                        </a:lnTo>
                        <a:lnTo>
                          <a:pt x="160" y="136"/>
                        </a:lnTo>
                        <a:lnTo>
                          <a:pt x="154" y="124"/>
                        </a:lnTo>
                        <a:lnTo>
                          <a:pt x="146" y="114"/>
                        </a:lnTo>
                        <a:lnTo>
                          <a:pt x="136" y="106"/>
                        </a:lnTo>
                        <a:lnTo>
                          <a:pt x="126" y="100"/>
                        </a:lnTo>
                        <a:lnTo>
                          <a:pt x="114" y="98"/>
                        </a:lnTo>
                        <a:lnTo>
                          <a:pt x="100" y="96"/>
                        </a:lnTo>
                        <a:lnTo>
                          <a:pt x="100" y="96"/>
                        </a:lnTo>
                        <a:lnTo>
                          <a:pt x="86" y="98"/>
                        </a:lnTo>
                        <a:lnTo>
                          <a:pt x="74" y="100"/>
                        </a:lnTo>
                        <a:lnTo>
                          <a:pt x="64" y="106"/>
                        </a:lnTo>
                        <a:lnTo>
                          <a:pt x="54" y="114"/>
                        </a:lnTo>
                        <a:lnTo>
                          <a:pt x="46" y="124"/>
                        </a:lnTo>
                        <a:lnTo>
                          <a:pt x="40" y="136"/>
                        </a:lnTo>
                        <a:lnTo>
                          <a:pt x="36" y="148"/>
                        </a:lnTo>
                        <a:lnTo>
                          <a:pt x="34" y="162"/>
                        </a:lnTo>
                        <a:lnTo>
                          <a:pt x="34" y="162"/>
                        </a:lnTo>
                        <a:lnTo>
                          <a:pt x="36" y="174"/>
                        </a:lnTo>
                        <a:lnTo>
                          <a:pt x="40" y="186"/>
                        </a:lnTo>
                        <a:lnTo>
                          <a:pt x="46" y="198"/>
                        </a:lnTo>
                        <a:lnTo>
                          <a:pt x="54" y="208"/>
                        </a:lnTo>
                        <a:lnTo>
                          <a:pt x="64" y="216"/>
                        </a:lnTo>
                        <a:lnTo>
                          <a:pt x="74" y="222"/>
                        </a:lnTo>
                        <a:lnTo>
                          <a:pt x="86" y="226"/>
                        </a:lnTo>
                        <a:lnTo>
                          <a:pt x="100" y="228"/>
                        </a:lnTo>
                        <a:lnTo>
                          <a:pt x="100" y="228"/>
                        </a:lnTo>
                        <a:lnTo>
                          <a:pt x="114" y="226"/>
                        </a:lnTo>
                        <a:lnTo>
                          <a:pt x="126" y="222"/>
                        </a:lnTo>
                        <a:lnTo>
                          <a:pt x="136" y="216"/>
                        </a:lnTo>
                        <a:lnTo>
                          <a:pt x="146" y="208"/>
                        </a:lnTo>
                        <a:lnTo>
                          <a:pt x="154" y="198"/>
                        </a:lnTo>
                        <a:lnTo>
                          <a:pt x="160" y="186"/>
                        </a:lnTo>
                        <a:lnTo>
                          <a:pt x="164" y="174"/>
                        </a:lnTo>
                        <a:lnTo>
                          <a:pt x="166" y="162"/>
                        </a:lnTo>
                        <a:lnTo>
                          <a:pt x="166" y="162"/>
                        </a:lnTo>
                        <a:close/>
                        <a:moveTo>
                          <a:pt x="270" y="120"/>
                        </a:moveTo>
                        <a:lnTo>
                          <a:pt x="270" y="120"/>
                        </a:lnTo>
                        <a:lnTo>
                          <a:pt x="268" y="110"/>
                        </a:lnTo>
                        <a:lnTo>
                          <a:pt x="262" y="102"/>
                        </a:lnTo>
                        <a:lnTo>
                          <a:pt x="254" y="98"/>
                        </a:lnTo>
                        <a:lnTo>
                          <a:pt x="244" y="96"/>
                        </a:lnTo>
                        <a:lnTo>
                          <a:pt x="244" y="96"/>
                        </a:lnTo>
                        <a:lnTo>
                          <a:pt x="234" y="98"/>
                        </a:lnTo>
                        <a:lnTo>
                          <a:pt x="226" y="102"/>
                        </a:lnTo>
                        <a:lnTo>
                          <a:pt x="220" y="110"/>
                        </a:lnTo>
                        <a:lnTo>
                          <a:pt x="218" y="120"/>
                        </a:lnTo>
                        <a:lnTo>
                          <a:pt x="218" y="120"/>
                        </a:lnTo>
                        <a:lnTo>
                          <a:pt x="220" y="128"/>
                        </a:lnTo>
                        <a:lnTo>
                          <a:pt x="222" y="134"/>
                        </a:lnTo>
                        <a:lnTo>
                          <a:pt x="226" y="140"/>
                        </a:lnTo>
                        <a:lnTo>
                          <a:pt x="232" y="144"/>
                        </a:lnTo>
                        <a:lnTo>
                          <a:pt x="232" y="218"/>
                        </a:lnTo>
                        <a:lnTo>
                          <a:pt x="232" y="218"/>
                        </a:lnTo>
                        <a:lnTo>
                          <a:pt x="232" y="222"/>
                        </a:lnTo>
                        <a:lnTo>
                          <a:pt x="236" y="226"/>
                        </a:lnTo>
                        <a:lnTo>
                          <a:pt x="240" y="228"/>
                        </a:lnTo>
                        <a:lnTo>
                          <a:pt x="244" y="230"/>
                        </a:lnTo>
                        <a:lnTo>
                          <a:pt x="244" y="230"/>
                        </a:lnTo>
                        <a:lnTo>
                          <a:pt x="248" y="228"/>
                        </a:lnTo>
                        <a:lnTo>
                          <a:pt x="252" y="226"/>
                        </a:lnTo>
                        <a:lnTo>
                          <a:pt x="256" y="222"/>
                        </a:lnTo>
                        <a:lnTo>
                          <a:pt x="256" y="218"/>
                        </a:lnTo>
                        <a:lnTo>
                          <a:pt x="256" y="144"/>
                        </a:lnTo>
                        <a:lnTo>
                          <a:pt x="256" y="144"/>
                        </a:lnTo>
                        <a:lnTo>
                          <a:pt x="262" y="140"/>
                        </a:lnTo>
                        <a:lnTo>
                          <a:pt x="266" y="134"/>
                        </a:lnTo>
                        <a:lnTo>
                          <a:pt x="268" y="128"/>
                        </a:lnTo>
                        <a:lnTo>
                          <a:pt x="270" y="120"/>
                        </a:lnTo>
                        <a:lnTo>
                          <a:pt x="270" y="120"/>
                        </a:lnTo>
                        <a:close/>
                        <a:moveTo>
                          <a:pt x="142" y="168"/>
                        </a:moveTo>
                        <a:lnTo>
                          <a:pt x="150" y="168"/>
                        </a:lnTo>
                        <a:lnTo>
                          <a:pt x="150" y="168"/>
                        </a:lnTo>
                        <a:lnTo>
                          <a:pt x="146" y="180"/>
                        </a:lnTo>
                        <a:lnTo>
                          <a:pt x="140" y="192"/>
                        </a:lnTo>
                        <a:lnTo>
                          <a:pt x="134" y="186"/>
                        </a:lnTo>
                        <a:lnTo>
                          <a:pt x="134" y="186"/>
                        </a:lnTo>
                        <a:lnTo>
                          <a:pt x="130" y="184"/>
                        </a:lnTo>
                        <a:lnTo>
                          <a:pt x="124" y="186"/>
                        </a:lnTo>
                        <a:lnTo>
                          <a:pt x="124" y="186"/>
                        </a:lnTo>
                        <a:lnTo>
                          <a:pt x="122" y="190"/>
                        </a:lnTo>
                        <a:lnTo>
                          <a:pt x="124" y="196"/>
                        </a:lnTo>
                        <a:lnTo>
                          <a:pt x="130" y="202"/>
                        </a:lnTo>
                        <a:lnTo>
                          <a:pt x="130" y="202"/>
                        </a:lnTo>
                        <a:lnTo>
                          <a:pt x="120" y="208"/>
                        </a:lnTo>
                        <a:lnTo>
                          <a:pt x="108" y="212"/>
                        </a:lnTo>
                        <a:lnTo>
                          <a:pt x="108" y="204"/>
                        </a:lnTo>
                        <a:lnTo>
                          <a:pt x="108" y="204"/>
                        </a:lnTo>
                        <a:lnTo>
                          <a:pt x="106" y="198"/>
                        </a:lnTo>
                        <a:lnTo>
                          <a:pt x="100" y="196"/>
                        </a:lnTo>
                        <a:lnTo>
                          <a:pt x="100" y="196"/>
                        </a:lnTo>
                        <a:lnTo>
                          <a:pt x="94" y="198"/>
                        </a:lnTo>
                        <a:lnTo>
                          <a:pt x="92" y="204"/>
                        </a:lnTo>
                        <a:lnTo>
                          <a:pt x="92" y="212"/>
                        </a:lnTo>
                        <a:lnTo>
                          <a:pt x="92" y="212"/>
                        </a:lnTo>
                        <a:lnTo>
                          <a:pt x="80" y="208"/>
                        </a:lnTo>
                        <a:lnTo>
                          <a:pt x="70" y="202"/>
                        </a:lnTo>
                        <a:lnTo>
                          <a:pt x="76" y="196"/>
                        </a:lnTo>
                        <a:lnTo>
                          <a:pt x="76" y="196"/>
                        </a:lnTo>
                        <a:lnTo>
                          <a:pt x="78" y="190"/>
                        </a:lnTo>
                        <a:lnTo>
                          <a:pt x="76" y="186"/>
                        </a:lnTo>
                        <a:lnTo>
                          <a:pt x="76" y="186"/>
                        </a:lnTo>
                        <a:lnTo>
                          <a:pt x="70" y="184"/>
                        </a:lnTo>
                        <a:lnTo>
                          <a:pt x="66" y="186"/>
                        </a:lnTo>
                        <a:lnTo>
                          <a:pt x="60" y="192"/>
                        </a:lnTo>
                        <a:lnTo>
                          <a:pt x="60" y="192"/>
                        </a:lnTo>
                        <a:lnTo>
                          <a:pt x="54" y="180"/>
                        </a:lnTo>
                        <a:lnTo>
                          <a:pt x="50" y="168"/>
                        </a:lnTo>
                        <a:lnTo>
                          <a:pt x="58" y="168"/>
                        </a:lnTo>
                        <a:lnTo>
                          <a:pt x="58" y="168"/>
                        </a:lnTo>
                        <a:lnTo>
                          <a:pt x="64" y="166"/>
                        </a:lnTo>
                        <a:lnTo>
                          <a:pt x="66" y="162"/>
                        </a:lnTo>
                        <a:lnTo>
                          <a:pt x="66" y="162"/>
                        </a:lnTo>
                        <a:lnTo>
                          <a:pt x="64" y="156"/>
                        </a:lnTo>
                        <a:lnTo>
                          <a:pt x="58" y="154"/>
                        </a:lnTo>
                        <a:lnTo>
                          <a:pt x="50" y="154"/>
                        </a:lnTo>
                        <a:lnTo>
                          <a:pt x="50" y="154"/>
                        </a:lnTo>
                        <a:lnTo>
                          <a:pt x="54" y="142"/>
                        </a:lnTo>
                        <a:lnTo>
                          <a:pt x="60" y="132"/>
                        </a:lnTo>
                        <a:lnTo>
                          <a:pt x="66" y="138"/>
                        </a:lnTo>
                        <a:lnTo>
                          <a:pt x="66" y="138"/>
                        </a:lnTo>
                        <a:lnTo>
                          <a:pt x="70" y="140"/>
                        </a:lnTo>
                        <a:lnTo>
                          <a:pt x="70" y="140"/>
                        </a:lnTo>
                        <a:lnTo>
                          <a:pt x="76" y="138"/>
                        </a:lnTo>
                        <a:lnTo>
                          <a:pt x="76" y="138"/>
                        </a:lnTo>
                        <a:lnTo>
                          <a:pt x="78" y="132"/>
                        </a:lnTo>
                        <a:lnTo>
                          <a:pt x="76" y="126"/>
                        </a:lnTo>
                        <a:lnTo>
                          <a:pt x="70" y="120"/>
                        </a:lnTo>
                        <a:lnTo>
                          <a:pt x="70" y="120"/>
                        </a:lnTo>
                        <a:lnTo>
                          <a:pt x="80" y="114"/>
                        </a:lnTo>
                        <a:lnTo>
                          <a:pt x="92" y="112"/>
                        </a:lnTo>
                        <a:lnTo>
                          <a:pt x="92" y="120"/>
                        </a:lnTo>
                        <a:lnTo>
                          <a:pt x="92" y="120"/>
                        </a:lnTo>
                        <a:lnTo>
                          <a:pt x="94" y="124"/>
                        </a:lnTo>
                        <a:lnTo>
                          <a:pt x="100" y="128"/>
                        </a:lnTo>
                        <a:lnTo>
                          <a:pt x="100" y="128"/>
                        </a:lnTo>
                        <a:lnTo>
                          <a:pt x="106" y="124"/>
                        </a:lnTo>
                        <a:lnTo>
                          <a:pt x="108" y="120"/>
                        </a:lnTo>
                        <a:lnTo>
                          <a:pt x="108" y="112"/>
                        </a:lnTo>
                        <a:lnTo>
                          <a:pt x="108" y="112"/>
                        </a:lnTo>
                        <a:lnTo>
                          <a:pt x="120" y="114"/>
                        </a:lnTo>
                        <a:lnTo>
                          <a:pt x="130" y="120"/>
                        </a:lnTo>
                        <a:lnTo>
                          <a:pt x="124" y="126"/>
                        </a:lnTo>
                        <a:lnTo>
                          <a:pt x="124" y="126"/>
                        </a:lnTo>
                        <a:lnTo>
                          <a:pt x="122" y="132"/>
                        </a:lnTo>
                        <a:lnTo>
                          <a:pt x="124" y="138"/>
                        </a:lnTo>
                        <a:lnTo>
                          <a:pt x="124" y="138"/>
                        </a:lnTo>
                        <a:lnTo>
                          <a:pt x="130" y="140"/>
                        </a:lnTo>
                        <a:lnTo>
                          <a:pt x="130" y="140"/>
                        </a:lnTo>
                        <a:lnTo>
                          <a:pt x="134" y="138"/>
                        </a:lnTo>
                        <a:lnTo>
                          <a:pt x="140" y="130"/>
                        </a:lnTo>
                        <a:lnTo>
                          <a:pt x="140" y="130"/>
                        </a:lnTo>
                        <a:lnTo>
                          <a:pt x="146" y="142"/>
                        </a:lnTo>
                        <a:lnTo>
                          <a:pt x="150" y="154"/>
                        </a:lnTo>
                        <a:lnTo>
                          <a:pt x="142" y="154"/>
                        </a:lnTo>
                        <a:lnTo>
                          <a:pt x="142" y="154"/>
                        </a:lnTo>
                        <a:lnTo>
                          <a:pt x="136" y="156"/>
                        </a:lnTo>
                        <a:lnTo>
                          <a:pt x="134" y="162"/>
                        </a:lnTo>
                        <a:lnTo>
                          <a:pt x="134" y="162"/>
                        </a:lnTo>
                        <a:lnTo>
                          <a:pt x="136" y="166"/>
                        </a:lnTo>
                        <a:lnTo>
                          <a:pt x="142" y="168"/>
                        </a:lnTo>
                        <a:lnTo>
                          <a:pt x="142" y="168"/>
                        </a:lnTo>
                        <a:close/>
                        <a:moveTo>
                          <a:pt x="120" y="162"/>
                        </a:moveTo>
                        <a:lnTo>
                          <a:pt x="120" y="162"/>
                        </a:lnTo>
                        <a:lnTo>
                          <a:pt x="118" y="154"/>
                        </a:lnTo>
                        <a:lnTo>
                          <a:pt x="114" y="146"/>
                        </a:lnTo>
                        <a:lnTo>
                          <a:pt x="108" y="142"/>
                        </a:lnTo>
                        <a:lnTo>
                          <a:pt x="100" y="140"/>
                        </a:lnTo>
                        <a:lnTo>
                          <a:pt x="100" y="140"/>
                        </a:lnTo>
                        <a:lnTo>
                          <a:pt x="92" y="142"/>
                        </a:lnTo>
                        <a:lnTo>
                          <a:pt x="86" y="146"/>
                        </a:lnTo>
                        <a:lnTo>
                          <a:pt x="82" y="154"/>
                        </a:lnTo>
                        <a:lnTo>
                          <a:pt x="80" y="162"/>
                        </a:lnTo>
                        <a:lnTo>
                          <a:pt x="80" y="162"/>
                        </a:lnTo>
                        <a:lnTo>
                          <a:pt x="82" y="170"/>
                        </a:lnTo>
                        <a:lnTo>
                          <a:pt x="86" y="176"/>
                        </a:lnTo>
                        <a:lnTo>
                          <a:pt x="92" y="180"/>
                        </a:lnTo>
                        <a:lnTo>
                          <a:pt x="100" y="182"/>
                        </a:lnTo>
                        <a:lnTo>
                          <a:pt x="100" y="182"/>
                        </a:lnTo>
                        <a:lnTo>
                          <a:pt x="108" y="180"/>
                        </a:lnTo>
                        <a:lnTo>
                          <a:pt x="114" y="176"/>
                        </a:lnTo>
                        <a:lnTo>
                          <a:pt x="118" y="170"/>
                        </a:lnTo>
                        <a:lnTo>
                          <a:pt x="120" y="162"/>
                        </a:lnTo>
                        <a:lnTo>
                          <a:pt x="120" y="162"/>
                        </a:lnTo>
                        <a:close/>
                      </a:path>
                    </a:pathLst>
                  </a:custGeom>
                  <a:solidFill>
                    <a:srgbClr val="E7E6E6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81" name="Freeform 5001"/>
                  <p:cNvSpPr>
                    <a:spLocks noEditPoints="1"/>
                  </p:cNvSpPr>
                  <p:nvPr/>
                </p:nvSpPr>
                <p:spPr bwMode="auto">
                  <a:xfrm>
                    <a:off x="5813306" y="5644769"/>
                    <a:ext cx="273674" cy="343058"/>
                  </a:xfrm>
                  <a:custGeom>
                    <a:avLst/>
                    <a:gdLst>
                      <a:gd name="T0" fmla="*/ 232 w 284"/>
                      <a:gd name="T1" fmla="*/ 90 h 356"/>
                      <a:gd name="T2" fmla="*/ 224 w 284"/>
                      <a:gd name="T3" fmla="*/ 54 h 356"/>
                      <a:gd name="T4" fmla="*/ 192 w 284"/>
                      <a:gd name="T5" fmla="*/ 14 h 356"/>
                      <a:gd name="T6" fmla="*/ 142 w 284"/>
                      <a:gd name="T7" fmla="*/ 0 h 356"/>
                      <a:gd name="T8" fmla="*/ 108 w 284"/>
                      <a:gd name="T9" fmla="*/ 6 h 356"/>
                      <a:gd name="T10" fmla="*/ 68 w 284"/>
                      <a:gd name="T11" fmla="*/ 38 h 356"/>
                      <a:gd name="T12" fmla="*/ 52 w 284"/>
                      <a:gd name="T13" fmla="*/ 90 h 356"/>
                      <a:gd name="T14" fmla="*/ 20 w 284"/>
                      <a:gd name="T15" fmla="*/ 142 h 356"/>
                      <a:gd name="T16" fmla="*/ 0 w 284"/>
                      <a:gd name="T17" fmla="*/ 154 h 356"/>
                      <a:gd name="T18" fmla="*/ 0 w 284"/>
                      <a:gd name="T19" fmla="*/ 302 h 356"/>
                      <a:gd name="T20" fmla="*/ 0 w 284"/>
                      <a:gd name="T21" fmla="*/ 306 h 356"/>
                      <a:gd name="T22" fmla="*/ 0 w 284"/>
                      <a:gd name="T23" fmla="*/ 306 h 356"/>
                      <a:gd name="T24" fmla="*/ 2 w 284"/>
                      <a:gd name="T25" fmla="*/ 312 h 356"/>
                      <a:gd name="T26" fmla="*/ 2 w 284"/>
                      <a:gd name="T27" fmla="*/ 314 h 356"/>
                      <a:gd name="T28" fmla="*/ 4 w 284"/>
                      <a:gd name="T29" fmla="*/ 316 h 356"/>
                      <a:gd name="T30" fmla="*/ 6 w 284"/>
                      <a:gd name="T31" fmla="*/ 318 h 356"/>
                      <a:gd name="T32" fmla="*/ 8 w 284"/>
                      <a:gd name="T33" fmla="*/ 320 h 356"/>
                      <a:gd name="T34" fmla="*/ 10 w 284"/>
                      <a:gd name="T35" fmla="*/ 320 h 356"/>
                      <a:gd name="T36" fmla="*/ 108 w 284"/>
                      <a:gd name="T37" fmla="*/ 354 h 356"/>
                      <a:gd name="T38" fmla="*/ 176 w 284"/>
                      <a:gd name="T39" fmla="*/ 354 h 356"/>
                      <a:gd name="T40" fmla="*/ 274 w 284"/>
                      <a:gd name="T41" fmla="*/ 320 h 356"/>
                      <a:gd name="T42" fmla="*/ 276 w 284"/>
                      <a:gd name="T43" fmla="*/ 320 h 356"/>
                      <a:gd name="T44" fmla="*/ 278 w 284"/>
                      <a:gd name="T45" fmla="*/ 316 h 356"/>
                      <a:gd name="T46" fmla="*/ 278 w 284"/>
                      <a:gd name="T47" fmla="*/ 316 h 356"/>
                      <a:gd name="T48" fmla="*/ 284 w 284"/>
                      <a:gd name="T49" fmla="*/ 162 h 356"/>
                      <a:gd name="T50" fmla="*/ 278 w 284"/>
                      <a:gd name="T51" fmla="*/ 146 h 356"/>
                      <a:gd name="T52" fmla="*/ 264 w 284"/>
                      <a:gd name="T53" fmla="*/ 142 h 356"/>
                      <a:gd name="T54" fmla="*/ 132 w 284"/>
                      <a:gd name="T55" fmla="*/ 294 h 356"/>
                      <a:gd name="T56" fmla="*/ 126 w 284"/>
                      <a:gd name="T57" fmla="*/ 248 h 356"/>
                      <a:gd name="T58" fmla="*/ 114 w 284"/>
                      <a:gd name="T59" fmla="*/ 226 h 356"/>
                      <a:gd name="T60" fmla="*/ 122 w 284"/>
                      <a:gd name="T61" fmla="*/ 208 h 356"/>
                      <a:gd name="T62" fmla="*/ 142 w 284"/>
                      <a:gd name="T63" fmla="*/ 200 h 356"/>
                      <a:gd name="T64" fmla="*/ 166 w 284"/>
                      <a:gd name="T65" fmla="*/ 216 h 356"/>
                      <a:gd name="T66" fmla="*/ 168 w 284"/>
                      <a:gd name="T67" fmla="*/ 234 h 356"/>
                      <a:gd name="T68" fmla="*/ 152 w 284"/>
                      <a:gd name="T69" fmla="*/ 252 h 356"/>
                      <a:gd name="T70" fmla="*/ 88 w 284"/>
                      <a:gd name="T71" fmla="*/ 142 h 356"/>
                      <a:gd name="T72" fmla="*/ 90 w 284"/>
                      <a:gd name="T73" fmla="*/ 78 h 356"/>
                      <a:gd name="T74" fmla="*/ 104 w 284"/>
                      <a:gd name="T75" fmla="*/ 50 h 356"/>
                      <a:gd name="T76" fmla="*/ 132 w 284"/>
                      <a:gd name="T77" fmla="*/ 36 h 356"/>
                      <a:gd name="T78" fmla="*/ 152 w 284"/>
                      <a:gd name="T79" fmla="*/ 36 h 356"/>
                      <a:gd name="T80" fmla="*/ 180 w 284"/>
                      <a:gd name="T81" fmla="*/ 50 h 356"/>
                      <a:gd name="T82" fmla="*/ 194 w 284"/>
                      <a:gd name="T83" fmla="*/ 78 h 3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284" h="356">
                        <a:moveTo>
                          <a:pt x="264" y="142"/>
                        </a:moveTo>
                        <a:lnTo>
                          <a:pt x="232" y="142"/>
                        </a:lnTo>
                        <a:lnTo>
                          <a:pt x="232" y="90"/>
                        </a:lnTo>
                        <a:lnTo>
                          <a:pt x="232" y="90"/>
                        </a:lnTo>
                        <a:lnTo>
                          <a:pt x="230" y="70"/>
                        </a:lnTo>
                        <a:lnTo>
                          <a:pt x="224" y="54"/>
                        </a:lnTo>
                        <a:lnTo>
                          <a:pt x="216" y="38"/>
                        </a:lnTo>
                        <a:lnTo>
                          <a:pt x="206" y="26"/>
                        </a:lnTo>
                        <a:lnTo>
                          <a:pt x="192" y="14"/>
                        </a:lnTo>
                        <a:lnTo>
                          <a:pt x="176" y="6"/>
                        </a:lnTo>
                        <a:lnTo>
                          <a:pt x="160" y="0"/>
                        </a:lnTo>
                        <a:lnTo>
                          <a:pt x="142" y="0"/>
                        </a:lnTo>
                        <a:lnTo>
                          <a:pt x="142" y="0"/>
                        </a:lnTo>
                        <a:lnTo>
                          <a:pt x="124" y="0"/>
                        </a:lnTo>
                        <a:lnTo>
                          <a:pt x="108" y="6"/>
                        </a:lnTo>
                        <a:lnTo>
                          <a:pt x="92" y="14"/>
                        </a:lnTo>
                        <a:lnTo>
                          <a:pt x="78" y="26"/>
                        </a:lnTo>
                        <a:lnTo>
                          <a:pt x="68" y="38"/>
                        </a:lnTo>
                        <a:lnTo>
                          <a:pt x="60" y="54"/>
                        </a:lnTo>
                        <a:lnTo>
                          <a:pt x="54" y="70"/>
                        </a:lnTo>
                        <a:lnTo>
                          <a:pt x="52" y="90"/>
                        </a:lnTo>
                        <a:lnTo>
                          <a:pt x="52" y="142"/>
                        </a:lnTo>
                        <a:lnTo>
                          <a:pt x="20" y="142"/>
                        </a:lnTo>
                        <a:lnTo>
                          <a:pt x="20" y="142"/>
                        </a:lnTo>
                        <a:lnTo>
                          <a:pt x="12" y="142"/>
                        </a:lnTo>
                        <a:lnTo>
                          <a:pt x="6" y="146"/>
                        </a:lnTo>
                        <a:lnTo>
                          <a:pt x="0" y="154"/>
                        </a:lnTo>
                        <a:lnTo>
                          <a:pt x="0" y="162"/>
                        </a:lnTo>
                        <a:lnTo>
                          <a:pt x="0" y="302"/>
                        </a:lnTo>
                        <a:lnTo>
                          <a:pt x="0" y="302"/>
                        </a:lnTo>
                        <a:lnTo>
                          <a:pt x="0" y="304"/>
                        </a:lnTo>
                        <a:lnTo>
                          <a:pt x="0" y="304"/>
                        </a:lnTo>
                        <a:lnTo>
                          <a:pt x="0" y="306"/>
                        </a:lnTo>
                        <a:lnTo>
                          <a:pt x="0" y="306"/>
                        </a:lnTo>
                        <a:lnTo>
                          <a:pt x="0" y="306"/>
                        </a:lnTo>
                        <a:lnTo>
                          <a:pt x="0" y="306"/>
                        </a:lnTo>
                        <a:lnTo>
                          <a:pt x="0" y="310"/>
                        </a:lnTo>
                        <a:lnTo>
                          <a:pt x="0" y="310"/>
                        </a:lnTo>
                        <a:lnTo>
                          <a:pt x="2" y="312"/>
                        </a:lnTo>
                        <a:lnTo>
                          <a:pt x="2" y="312"/>
                        </a:lnTo>
                        <a:lnTo>
                          <a:pt x="2" y="314"/>
                        </a:lnTo>
                        <a:lnTo>
                          <a:pt x="2" y="314"/>
                        </a:lnTo>
                        <a:lnTo>
                          <a:pt x="4" y="314"/>
                        </a:lnTo>
                        <a:lnTo>
                          <a:pt x="4" y="314"/>
                        </a:lnTo>
                        <a:lnTo>
                          <a:pt x="4" y="316"/>
                        </a:lnTo>
                        <a:lnTo>
                          <a:pt x="4" y="316"/>
                        </a:lnTo>
                        <a:lnTo>
                          <a:pt x="6" y="318"/>
                        </a:lnTo>
                        <a:lnTo>
                          <a:pt x="6" y="318"/>
                        </a:lnTo>
                        <a:lnTo>
                          <a:pt x="8" y="318"/>
                        </a:lnTo>
                        <a:lnTo>
                          <a:pt x="8" y="318"/>
                        </a:lnTo>
                        <a:lnTo>
                          <a:pt x="8" y="320"/>
                        </a:lnTo>
                        <a:lnTo>
                          <a:pt x="8" y="320"/>
                        </a:lnTo>
                        <a:lnTo>
                          <a:pt x="10" y="320"/>
                        </a:lnTo>
                        <a:lnTo>
                          <a:pt x="10" y="320"/>
                        </a:lnTo>
                        <a:lnTo>
                          <a:pt x="40" y="336"/>
                        </a:lnTo>
                        <a:lnTo>
                          <a:pt x="74" y="346"/>
                        </a:lnTo>
                        <a:lnTo>
                          <a:pt x="108" y="354"/>
                        </a:lnTo>
                        <a:lnTo>
                          <a:pt x="142" y="356"/>
                        </a:lnTo>
                        <a:lnTo>
                          <a:pt x="142" y="356"/>
                        </a:lnTo>
                        <a:lnTo>
                          <a:pt x="176" y="354"/>
                        </a:lnTo>
                        <a:lnTo>
                          <a:pt x="210" y="346"/>
                        </a:lnTo>
                        <a:lnTo>
                          <a:pt x="244" y="336"/>
                        </a:lnTo>
                        <a:lnTo>
                          <a:pt x="274" y="320"/>
                        </a:lnTo>
                        <a:lnTo>
                          <a:pt x="274" y="320"/>
                        </a:lnTo>
                        <a:lnTo>
                          <a:pt x="276" y="320"/>
                        </a:lnTo>
                        <a:lnTo>
                          <a:pt x="276" y="320"/>
                        </a:lnTo>
                        <a:lnTo>
                          <a:pt x="276" y="320"/>
                        </a:lnTo>
                        <a:lnTo>
                          <a:pt x="276" y="320"/>
                        </a:lnTo>
                        <a:lnTo>
                          <a:pt x="278" y="316"/>
                        </a:lnTo>
                        <a:lnTo>
                          <a:pt x="278" y="316"/>
                        </a:lnTo>
                        <a:lnTo>
                          <a:pt x="278" y="316"/>
                        </a:lnTo>
                        <a:lnTo>
                          <a:pt x="278" y="316"/>
                        </a:lnTo>
                        <a:lnTo>
                          <a:pt x="284" y="310"/>
                        </a:lnTo>
                        <a:lnTo>
                          <a:pt x="284" y="302"/>
                        </a:lnTo>
                        <a:lnTo>
                          <a:pt x="284" y="162"/>
                        </a:lnTo>
                        <a:lnTo>
                          <a:pt x="284" y="162"/>
                        </a:lnTo>
                        <a:lnTo>
                          <a:pt x="284" y="154"/>
                        </a:lnTo>
                        <a:lnTo>
                          <a:pt x="278" y="146"/>
                        </a:lnTo>
                        <a:lnTo>
                          <a:pt x="272" y="142"/>
                        </a:lnTo>
                        <a:lnTo>
                          <a:pt x="264" y="142"/>
                        </a:lnTo>
                        <a:lnTo>
                          <a:pt x="264" y="142"/>
                        </a:lnTo>
                        <a:close/>
                        <a:moveTo>
                          <a:pt x="152" y="252"/>
                        </a:moveTo>
                        <a:lnTo>
                          <a:pt x="152" y="294"/>
                        </a:lnTo>
                        <a:lnTo>
                          <a:pt x="132" y="294"/>
                        </a:lnTo>
                        <a:lnTo>
                          <a:pt x="132" y="252"/>
                        </a:lnTo>
                        <a:lnTo>
                          <a:pt x="132" y="252"/>
                        </a:lnTo>
                        <a:lnTo>
                          <a:pt x="126" y="248"/>
                        </a:lnTo>
                        <a:lnTo>
                          <a:pt x="120" y="242"/>
                        </a:lnTo>
                        <a:lnTo>
                          <a:pt x="116" y="234"/>
                        </a:lnTo>
                        <a:lnTo>
                          <a:pt x="114" y="226"/>
                        </a:lnTo>
                        <a:lnTo>
                          <a:pt x="114" y="226"/>
                        </a:lnTo>
                        <a:lnTo>
                          <a:pt x="118" y="216"/>
                        </a:lnTo>
                        <a:lnTo>
                          <a:pt x="122" y="208"/>
                        </a:lnTo>
                        <a:lnTo>
                          <a:pt x="132" y="202"/>
                        </a:lnTo>
                        <a:lnTo>
                          <a:pt x="142" y="200"/>
                        </a:lnTo>
                        <a:lnTo>
                          <a:pt x="142" y="200"/>
                        </a:lnTo>
                        <a:lnTo>
                          <a:pt x="152" y="202"/>
                        </a:lnTo>
                        <a:lnTo>
                          <a:pt x="162" y="208"/>
                        </a:lnTo>
                        <a:lnTo>
                          <a:pt x="166" y="216"/>
                        </a:lnTo>
                        <a:lnTo>
                          <a:pt x="170" y="226"/>
                        </a:lnTo>
                        <a:lnTo>
                          <a:pt x="170" y="226"/>
                        </a:lnTo>
                        <a:lnTo>
                          <a:pt x="168" y="234"/>
                        </a:lnTo>
                        <a:lnTo>
                          <a:pt x="164" y="242"/>
                        </a:lnTo>
                        <a:lnTo>
                          <a:pt x="158" y="248"/>
                        </a:lnTo>
                        <a:lnTo>
                          <a:pt x="152" y="252"/>
                        </a:lnTo>
                        <a:lnTo>
                          <a:pt x="152" y="252"/>
                        </a:lnTo>
                        <a:close/>
                        <a:moveTo>
                          <a:pt x="196" y="142"/>
                        </a:moveTo>
                        <a:lnTo>
                          <a:pt x="88" y="142"/>
                        </a:lnTo>
                        <a:lnTo>
                          <a:pt x="88" y="90"/>
                        </a:lnTo>
                        <a:lnTo>
                          <a:pt x="88" y="90"/>
                        </a:lnTo>
                        <a:lnTo>
                          <a:pt x="90" y="78"/>
                        </a:lnTo>
                        <a:lnTo>
                          <a:pt x="92" y="68"/>
                        </a:lnTo>
                        <a:lnTo>
                          <a:pt x="98" y="58"/>
                        </a:lnTo>
                        <a:lnTo>
                          <a:pt x="104" y="50"/>
                        </a:lnTo>
                        <a:lnTo>
                          <a:pt x="112" y="44"/>
                        </a:lnTo>
                        <a:lnTo>
                          <a:pt x="122" y="40"/>
                        </a:lnTo>
                        <a:lnTo>
                          <a:pt x="132" y="36"/>
                        </a:lnTo>
                        <a:lnTo>
                          <a:pt x="142" y="36"/>
                        </a:lnTo>
                        <a:lnTo>
                          <a:pt x="142" y="36"/>
                        </a:lnTo>
                        <a:lnTo>
                          <a:pt x="152" y="36"/>
                        </a:lnTo>
                        <a:lnTo>
                          <a:pt x="162" y="40"/>
                        </a:lnTo>
                        <a:lnTo>
                          <a:pt x="172" y="44"/>
                        </a:lnTo>
                        <a:lnTo>
                          <a:pt x="180" y="50"/>
                        </a:lnTo>
                        <a:lnTo>
                          <a:pt x="186" y="58"/>
                        </a:lnTo>
                        <a:lnTo>
                          <a:pt x="192" y="68"/>
                        </a:lnTo>
                        <a:lnTo>
                          <a:pt x="194" y="78"/>
                        </a:lnTo>
                        <a:lnTo>
                          <a:pt x="196" y="90"/>
                        </a:lnTo>
                        <a:lnTo>
                          <a:pt x="196" y="142"/>
                        </a:lnTo>
                        <a:close/>
                      </a:path>
                    </a:pathLst>
                  </a:custGeom>
                  <a:solidFill>
                    <a:srgbClr val="E7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82" name="Freeform 4993"/>
                  <p:cNvSpPr>
                    <a:spLocks noEditPoints="1"/>
                  </p:cNvSpPr>
                  <p:nvPr/>
                </p:nvSpPr>
                <p:spPr bwMode="auto">
                  <a:xfrm>
                    <a:off x="4391616" y="5595015"/>
                    <a:ext cx="407068" cy="465220"/>
                  </a:xfrm>
                  <a:custGeom>
                    <a:avLst/>
                    <a:gdLst>
                      <a:gd name="T0" fmla="*/ 188 w 336"/>
                      <a:gd name="T1" fmla="*/ 270 h 384"/>
                      <a:gd name="T2" fmla="*/ 204 w 336"/>
                      <a:gd name="T3" fmla="*/ 282 h 384"/>
                      <a:gd name="T4" fmla="*/ 226 w 336"/>
                      <a:gd name="T5" fmla="*/ 306 h 384"/>
                      <a:gd name="T6" fmla="*/ 228 w 336"/>
                      <a:gd name="T7" fmla="*/ 320 h 384"/>
                      <a:gd name="T8" fmla="*/ 212 w 336"/>
                      <a:gd name="T9" fmla="*/ 348 h 384"/>
                      <a:gd name="T10" fmla="*/ 166 w 336"/>
                      <a:gd name="T11" fmla="*/ 368 h 384"/>
                      <a:gd name="T12" fmla="*/ 116 w 336"/>
                      <a:gd name="T13" fmla="*/ 376 h 384"/>
                      <a:gd name="T14" fmla="*/ 10 w 336"/>
                      <a:gd name="T15" fmla="*/ 384 h 384"/>
                      <a:gd name="T16" fmla="*/ 2 w 336"/>
                      <a:gd name="T17" fmla="*/ 380 h 384"/>
                      <a:gd name="T18" fmla="*/ 0 w 336"/>
                      <a:gd name="T19" fmla="*/ 374 h 384"/>
                      <a:gd name="T20" fmla="*/ 6 w 336"/>
                      <a:gd name="T21" fmla="*/ 364 h 384"/>
                      <a:gd name="T22" fmla="*/ 54 w 336"/>
                      <a:gd name="T23" fmla="*/ 362 h 384"/>
                      <a:gd name="T24" fmla="*/ 156 w 336"/>
                      <a:gd name="T25" fmla="*/ 350 h 384"/>
                      <a:gd name="T26" fmla="*/ 206 w 336"/>
                      <a:gd name="T27" fmla="*/ 328 h 384"/>
                      <a:gd name="T28" fmla="*/ 208 w 336"/>
                      <a:gd name="T29" fmla="*/ 320 h 384"/>
                      <a:gd name="T30" fmla="*/ 192 w 336"/>
                      <a:gd name="T31" fmla="*/ 300 h 384"/>
                      <a:gd name="T32" fmla="*/ 176 w 336"/>
                      <a:gd name="T33" fmla="*/ 286 h 384"/>
                      <a:gd name="T34" fmla="*/ 166 w 336"/>
                      <a:gd name="T35" fmla="*/ 264 h 384"/>
                      <a:gd name="T36" fmla="*/ 172 w 336"/>
                      <a:gd name="T37" fmla="*/ 246 h 384"/>
                      <a:gd name="T38" fmla="*/ 194 w 336"/>
                      <a:gd name="T39" fmla="*/ 228 h 384"/>
                      <a:gd name="T40" fmla="*/ 254 w 336"/>
                      <a:gd name="T41" fmla="*/ 212 h 384"/>
                      <a:gd name="T42" fmla="*/ 326 w 336"/>
                      <a:gd name="T43" fmla="*/ 206 h 384"/>
                      <a:gd name="T44" fmla="*/ 334 w 336"/>
                      <a:gd name="T45" fmla="*/ 212 h 384"/>
                      <a:gd name="T46" fmla="*/ 334 w 336"/>
                      <a:gd name="T47" fmla="*/ 220 h 384"/>
                      <a:gd name="T48" fmla="*/ 326 w 336"/>
                      <a:gd name="T49" fmla="*/ 226 h 384"/>
                      <a:gd name="T50" fmla="*/ 264 w 336"/>
                      <a:gd name="T51" fmla="*/ 230 h 384"/>
                      <a:gd name="T52" fmla="*/ 206 w 336"/>
                      <a:gd name="T53" fmla="*/ 244 h 384"/>
                      <a:gd name="T54" fmla="*/ 186 w 336"/>
                      <a:gd name="T55" fmla="*/ 264 h 384"/>
                      <a:gd name="T56" fmla="*/ 174 w 336"/>
                      <a:gd name="T57" fmla="*/ 70 h 384"/>
                      <a:gd name="T58" fmla="*/ 186 w 336"/>
                      <a:gd name="T59" fmla="*/ 10 h 384"/>
                      <a:gd name="T60" fmla="*/ 136 w 336"/>
                      <a:gd name="T61" fmla="*/ 0 h 384"/>
                      <a:gd name="T62" fmla="*/ 114 w 336"/>
                      <a:gd name="T63" fmla="*/ 36 h 384"/>
                      <a:gd name="T64" fmla="*/ 62 w 336"/>
                      <a:gd name="T65" fmla="*/ 144 h 384"/>
                      <a:gd name="T66" fmla="*/ 82 w 336"/>
                      <a:gd name="T67" fmla="*/ 204 h 384"/>
                      <a:gd name="T68" fmla="*/ 122 w 336"/>
                      <a:gd name="T69" fmla="*/ 216 h 384"/>
                      <a:gd name="T70" fmla="*/ 192 w 336"/>
                      <a:gd name="T71" fmla="*/ 124 h 384"/>
                      <a:gd name="T72" fmla="*/ 228 w 336"/>
                      <a:gd name="T73" fmla="*/ 62 h 384"/>
                      <a:gd name="T74" fmla="*/ 222 w 336"/>
                      <a:gd name="T75" fmla="*/ 24 h 384"/>
                      <a:gd name="T76" fmla="*/ 190 w 336"/>
                      <a:gd name="T77" fmla="*/ 80 h 384"/>
                      <a:gd name="T78" fmla="*/ 118 w 336"/>
                      <a:gd name="T79" fmla="*/ 188 h 384"/>
                      <a:gd name="T80" fmla="*/ 110 w 336"/>
                      <a:gd name="T81" fmla="*/ 192 h 384"/>
                      <a:gd name="T82" fmla="*/ 104 w 336"/>
                      <a:gd name="T83" fmla="*/ 190 h 384"/>
                      <a:gd name="T84" fmla="*/ 100 w 336"/>
                      <a:gd name="T85" fmla="*/ 184 h 384"/>
                      <a:gd name="T86" fmla="*/ 104 w 336"/>
                      <a:gd name="T87" fmla="*/ 176 h 384"/>
                      <a:gd name="T88" fmla="*/ 174 w 336"/>
                      <a:gd name="T89" fmla="*/ 70 h 384"/>
                      <a:gd name="T90" fmla="*/ 40 w 336"/>
                      <a:gd name="T91" fmla="*/ 232 h 384"/>
                      <a:gd name="T92" fmla="*/ 60 w 336"/>
                      <a:gd name="T93" fmla="*/ 242 h 384"/>
                      <a:gd name="T94" fmla="*/ 78 w 336"/>
                      <a:gd name="T95" fmla="*/ 254 h 384"/>
                      <a:gd name="T96" fmla="*/ 46 w 336"/>
                      <a:gd name="T97" fmla="*/ 252 h 384"/>
                      <a:gd name="T98" fmla="*/ 22 w 336"/>
                      <a:gd name="T99" fmla="*/ 244 h 384"/>
                      <a:gd name="T100" fmla="*/ 4 w 336"/>
                      <a:gd name="T101" fmla="*/ 338 h 384"/>
                      <a:gd name="T102" fmla="*/ 82 w 336"/>
                      <a:gd name="T103" fmla="*/ 284 h 384"/>
                      <a:gd name="T104" fmla="*/ 58 w 336"/>
                      <a:gd name="T105" fmla="*/ 258 h 384"/>
                      <a:gd name="T106" fmla="*/ 34 w 336"/>
                      <a:gd name="T107" fmla="*/ 296 h 384"/>
                      <a:gd name="T108" fmla="*/ 28 w 336"/>
                      <a:gd name="T109" fmla="*/ 296 h 384"/>
                      <a:gd name="T110" fmla="*/ 26 w 336"/>
                      <a:gd name="T111" fmla="*/ 288 h 3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336" h="384">
                        <a:moveTo>
                          <a:pt x="186" y="264"/>
                        </a:moveTo>
                        <a:lnTo>
                          <a:pt x="186" y="264"/>
                        </a:lnTo>
                        <a:lnTo>
                          <a:pt x="188" y="270"/>
                        </a:lnTo>
                        <a:lnTo>
                          <a:pt x="192" y="274"/>
                        </a:lnTo>
                        <a:lnTo>
                          <a:pt x="204" y="282"/>
                        </a:lnTo>
                        <a:lnTo>
                          <a:pt x="204" y="282"/>
                        </a:lnTo>
                        <a:lnTo>
                          <a:pt x="212" y="288"/>
                        </a:lnTo>
                        <a:lnTo>
                          <a:pt x="220" y="296"/>
                        </a:lnTo>
                        <a:lnTo>
                          <a:pt x="226" y="306"/>
                        </a:lnTo>
                        <a:lnTo>
                          <a:pt x="228" y="312"/>
                        </a:lnTo>
                        <a:lnTo>
                          <a:pt x="228" y="320"/>
                        </a:lnTo>
                        <a:lnTo>
                          <a:pt x="228" y="320"/>
                        </a:lnTo>
                        <a:lnTo>
                          <a:pt x="226" y="330"/>
                        </a:lnTo>
                        <a:lnTo>
                          <a:pt x="222" y="338"/>
                        </a:lnTo>
                        <a:lnTo>
                          <a:pt x="212" y="348"/>
                        </a:lnTo>
                        <a:lnTo>
                          <a:pt x="200" y="354"/>
                        </a:lnTo>
                        <a:lnTo>
                          <a:pt x="184" y="362"/>
                        </a:lnTo>
                        <a:lnTo>
                          <a:pt x="166" y="368"/>
                        </a:lnTo>
                        <a:lnTo>
                          <a:pt x="142" y="372"/>
                        </a:lnTo>
                        <a:lnTo>
                          <a:pt x="116" y="376"/>
                        </a:lnTo>
                        <a:lnTo>
                          <a:pt x="116" y="376"/>
                        </a:lnTo>
                        <a:lnTo>
                          <a:pt x="78" y="380"/>
                        </a:lnTo>
                        <a:lnTo>
                          <a:pt x="44" y="382"/>
                        </a:lnTo>
                        <a:lnTo>
                          <a:pt x="10" y="384"/>
                        </a:lnTo>
                        <a:lnTo>
                          <a:pt x="10" y="384"/>
                        </a:lnTo>
                        <a:lnTo>
                          <a:pt x="6" y="382"/>
                        </a:lnTo>
                        <a:lnTo>
                          <a:pt x="2" y="380"/>
                        </a:lnTo>
                        <a:lnTo>
                          <a:pt x="0" y="378"/>
                        </a:lnTo>
                        <a:lnTo>
                          <a:pt x="0" y="374"/>
                        </a:lnTo>
                        <a:lnTo>
                          <a:pt x="0" y="374"/>
                        </a:lnTo>
                        <a:lnTo>
                          <a:pt x="0" y="370"/>
                        </a:lnTo>
                        <a:lnTo>
                          <a:pt x="2" y="366"/>
                        </a:lnTo>
                        <a:lnTo>
                          <a:pt x="6" y="364"/>
                        </a:lnTo>
                        <a:lnTo>
                          <a:pt x="10" y="364"/>
                        </a:lnTo>
                        <a:lnTo>
                          <a:pt x="10" y="364"/>
                        </a:lnTo>
                        <a:lnTo>
                          <a:pt x="54" y="362"/>
                        </a:lnTo>
                        <a:lnTo>
                          <a:pt x="92" y="360"/>
                        </a:lnTo>
                        <a:lnTo>
                          <a:pt x="126" y="354"/>
                        </a:lnTo>
                        <a:lnTo>
                          <a:pt x="156" y="350"/>
                        </a:lnTo>
                        <a:lnTo>
                          <a:pt x="178" y="342"/>
                        </a:lnTo>
                        <a:lnTo>
                          <a:pt x="194" y="336"/>
                        </a:lnTo>
                        <a:lnTo>
                          <a:pt x="206" y="328"/>
                        </a:lnTo>
                        <a:lnTo>
                          <a:pt x="208" y="324"/>
                        </a:lnTo>
                        <a:lnTo>
                          <a:pt x="208" y="320"/>
                        </a:lnTo>
                        <a:lnTo>
                          <a:pt x="208" y="320"/>
                        </a:lnTo>
                        <a:lnTo>
                          <a:pt x="208" y="314"/>
                        </a:lnTo>
                        <a:lnTo>
                          <a:pt x="204" y="308"/>
                        </a:lnTo>
                        <a:lnTo>
                          <a:pt x="192" y="300"/>
                        </a:lnTo>
                        <a:lnTo>
                          <a:pt x="192" y="300"/>
                        </a:lnTo>
                        <a:lnTo>
                          <a:pt x="184" y="294"/>
                        </a:lnTo>
                        <a:lnTo>
                          <a:pt x="176" y="286"/>
                        </a:lnTo>
                        <a:lnTo>
                          <a:pt x="170" y="276"/>
                        </a:lnTo>
                        <a:lnTo>
                          <a:pt x="168" y="270"/>
                        </a:lnTo>
                        <a:lnTo>
                          <a:pt x="166" y="264"/>
                        </a:lnTo>
                        <a:lnTo>
                          <a:pt x="166" y="264"/>
                        </a:lnTo>
                        <a:lnTo>
                          <a:pt x="168" y="254"/>
                        </a:lnTo>
                        <a:lnTo>
                          <a:pt x="172" y="246"/>
                        </a:lnTo>
                        <a:lnTo>
                          <a:pt x="178" y="240"/>
                        </a:lnTo>
                        <a:lnTo>
                          <a:pt x="186" y="234"/>
                        </a:lnTo>
                        <a:lnTo>
                          <a:pt x="194" y="228"/>
                        </a:lnTo>
                        <a:lnTo>
                          <a:pt x="204" y="224"/>
                        </a:lnTo>
                        <a:lnTo>
                          <a:pt x="228" y="216"/>
                        </a:lnTo>
                        <a:lnTo>
                          <a:pt x="254" y="212"/>
                        </a:lnTo>
                        <a:lnTo>
                          <a:pt x="280" y="208"/>
                        </a:lnTo>
                        <a:lnTo>
                          <a:pt x="326" y="206"/>
                        </a:lnTo>
                        <a:lnTo>
                          <a:pt x="326" y="206"/>
                        </a:lnTo>
                        <a:lnTo>
                          <a:pt x="330" y="208"/>
                        </a:lnTo>
                        <a:lnTo>
                          <a:pt x="332" y="210"/>
                        </a:lnTo>
                        <a:lnTo>
                          <a:pt x="334" y="212"/>
                        </a:lnTo>
                        <a:lnTo>
                          <a:pt x="336" y="216"/>
                        </a:lnTo>
                        <a:lnTo>
                          <a:pt x="336" y="216"/>
                        </a:lnTo>
                        <a:lnTo>
                          <a:pt x="334" y="220"/>
                        </a:lnTo>
                        <a:lnTo>
                          <a:pt x="332" y="224"/>
                        </a:lnTo>
                        <a:lnTo>
                          <a:pt x="330" y="226"/>
                        </a:lnTo>
                        <a:lnTo>
                          <a:pt x="326" y="226"/>
                        </a:lnTo>
                        <a:lnTo>
                          <a:pt x="326" y="226"/>
                        </a:lnTo>
                        <a:lnTo>
                          <a:pt x="292" y="228"/>
                        </a:lnTo>
                        <a:lnTo>
                          <a:pt x="264" y="230"/>
                        </a:lnTo>
                        <a:lnTo>
                          <a:pt x="240" y="234"/>
                        </a:lnTo>
                        <a:lnTo>
                          <a:pt x="220" y="238"/>
                        </a:lnTo>
                        <a:lnTo>
                          <a:pt x="206" y="244"/>
                        </a:lnTo>
                        <a:lnTo>
                          <a:pt x="196" y="250"/>
                        </a:lnTo>
                        <a:lnTo>
                          <a:pt x="188" y="258"/>
                        </a:lnTo>
                        <a:lnTo>
                          <a:pt x="186" y="264"/>
                        </a:lnTo>
                        <a:lnTo>
                          <a:pt x="186" y="264"/>
                        </a:lnTo>
                        <a:close/>
                        <a:moveTo>
                          <a:pt x="174" y="70"/>
                        </a:moveTo>
                        <a:lnTo>
                          <a:pt x="174" y="70"/>
                        </a:lnTo>
                        <a:lnTo>
                          <a:pt x="204" y="16"/>
                        </a:lnTo>
                        <a:lnTo>
                          <a:pt x="204" y="16"/>
                        </a:lnTo>
                        <a:lnTo>
                          <a:pt x="186" y="10"/>
                        </a:lnTo>
                        <a:lnTo>
                          <a:pt x="170" y="4"/>
                        </a:lnTo>
                        <a:lnTo>
                          <a:pt x="152" y="2"/>
                        </a:lnTo>
                        <a:lnTo>
                          <a:pt x="136" y="0"/>
                        </a:lnTo>
                        <a:lnTo>
                          <a:pt x="136" y="0"/>
                        </a:lnTo>
                        <a:lnTo>
                          <a:pt x="114" y="36"/>
                        </a:lnTo>
                        <a:lnTo>
                          <a:pt x="114" y="36"/>
                        </a:lnTo>
                        <a:lnTo>
                          <a:pt x="96" y="68"/>
                        </a:lnTo>
                        <a:lnTo>
                          <a:pt x="82" y="96"/>
                        </a:lnTo>
                        <a:lnTo>
                          <a:pt x="62" y="144"/>
                        </a:lnTo>
                        <a:lnTo>
                          <a:pt x="52" y="176"/>
                        </a:lnTo>
                        <a:lnTo>
                          <a:pt x="48" y="186"/>
                        </a:lnTo>
                        <a:lnTo>
                          <a:pt x="82" y="204"/>
                        </a:lnTo>
                        <a:lnTo>
                          <a:pt x="114" y="224"/>
                        </a:lnTo>
                        <a:lnTo>
                          <a:pt x="114" y="224"/>
                        </a:lnTo>
                        <a:lnTo>
                          <a:pt x="122" y="216"/>
                        </a:lnTo>
                        <a:lnTo>
                          <a:pt x="142" y="192"/>
                        </a:lnTo>
                        <a:lnTo>
                          <a:pt x="174" y="150"/>
                        </a:lnTo>
                        <a:lnTo>
                          <a:pt x="192" y="124"/>
                        </a:lnTo>
                        <a:lnTo>
                          <a:pt x="212" y="92"/>
                        </a:lnTo>
                        <a:lnTo>
                          <a:pt x="212" y="92"/>
                        </a:lnTo>
                        <a:lnTo>
                          <a:pt x="228" y="62"/>
                        </a:lnTo>
                        <a:lnTo>
                          <a:pt x="242" y="36"/>
                        </a:lnTo>
                        <a:lnTo>
                          <a:pt x="242" y="36"/>
                        </a:lnTo>
                        <a:lnTo>
                          <a:pt x="222" y="24"/>
                        </a:lnTo>
                        <a:lnTo>
                          <a:pt x="222" y="24"/>
                        </a:lnTo>
                        <a:lnTo>
                          <a:pt x="190" y="80"/>
                        </a:lnTo>
                        <a:lnTo>
                          <a:pt x="190" y="80"/>
                        </a:lnTo>
                        <a:lnTo>
                          <a:pt x="162" y="126"/>
                        </a:lnTo>
                        <a:lnTo>
                          <a:pt x="140" y="160"/>
                        </a:lnTo>
                        <a:lnTo>
                          <a:pt x="118" y="188"/>
                        </a:lnTo>
                        <a:lnTo>
                          <a:pt x="118" y="188"/>
                        </a:lnTo>
                        <a:lnTo>
                          <a:pt x="116" y="192"/>
                        </a:lnTo>
                        <a:lnTo>
                          <a:pt x="110" y="192"/>
                        </a:lnTo>
                        <a:lnTo>
                          <a:pt x="110" y="192"/>
                        </a:lnTo>
                        <a:lnTo>
                          <a:pt x="108" y="192"/>
                        </a:lnTo>
                        <a:lnTo>
                          <a:pt x="104" y="190"/>
                        </a:lnTo>
                        <a:lnTo>
                          <a:pt x="104" y="190"/>
                        </a:lnTo>
                        <a:lnTo>
                          <a:pt x="102" y="186"/>
                        </a:lnTo>
                        <a:lnTo>
                          <a:pt x="100" y="184"/>
                        </a:lnTo>
                        <a:lnTo>
                          <a:pt x="102" y="180"/>
                        </a:lnTo>
                        <a:lnTo>
                          <a:pt x="104" y="176"/>
                        </a:lnTo>
                        <a:lnTo>
                          <a:pt x="104" y="176"/>
                        </a:lnTo>
                        <a:lnTo>
                          <a:pt x="124" y="148"/>
                        </a:lnTo>
                        <a:lnTo>
                          <a:pt x="146" y="116"/>
                        </a:lnTo>
                        <a:lnTo>
                          <a:pt x="174" y="70"/>
                        </a:lnTo>
                        <a:lnTo>
                          <a:pt x="174" y="70"/>
                        </a:lnTo>
                        <a:close/>
                        <a:moveTo>
                          <a:pt x="44" y="202"/>
                        </a:moveTo>
                        <a:lnTo>
                          <a:pt x="40" y="232"/>
                        </a:lnTo>
                        <a:lnTo>
                          <a:pt x="40" y="232"/>
                        </a:lnTo>
                        <a:lnTo>
                          <a:pt x="50" y="236"/>
                        </a:lnTo>
                        <a:lnTo>
                          <a:pt x="60" y="242"/>
                        </a:lnTo>
                        <a:lnTo>
                          <a:pt x="60" y="242"/>
                        </a:lnTo>
                        <a:lnTo>
                          <a:pt x="70" y="248"/>
                        </a:lnTo>
                        <a:lnTo>
                          <a:pt x="78" y="254"/>
                        </a:lnTo>
                        <a:lnTo>
                          <a:pt x="100" y="236"/>
                        </a:lnTo>
                        <a:lnTo>
                          <a:pt x="44" y="202"/>
                        </a:lnTo>
                        <a:close/>
                        <a:moveTo>
                          <a:pt x="46" y="252"/>
                        </a:moveTo>
                        <a:lnTo>
                          <a:pt x="46" y="252"/>
                        </a:lnTo>
                        <a:lnTo>
                          <a:pt x="34" y="246"/>
                        </a:lnTo>
                        <a:lnTo>
                          <a:pt x="22" y="244"/>
                        </a:lnTo>
                        <a:lnTo>
                          <a:pt x="12" y="244"/>
                        </a:lnTo>
                        <a:lnTo>
                          <a:pt x="4" y="244"/>
                        </a:lnTo>
                        <a:lnTo>
                          <a:pt x="4" y="338"/>
                        </a:lnTo>
                        <a:lnTo>
                          <a:pt x="84" y="292"/>
                        </a:lnTo>
                        <a:lnTo>
                          <a:pt x="84" y="292"/>
                        </a:lnTo>
                        <a:lnTo>
                          <a:pt x="82" y="284"/>
                        </a:lnTo>
                        <a:lnTo>
                          <a:pt x="76" y="276"/>
                        </a:lnTo>
                        <a:lnTo>
                          <a:pt x="68" y="266"/>
                        </a:lnTo>
                        <a:lnTo>
                          <a:pt x="58" y="258"/>
                        </a:lnTo>
                        <a:lnTo>
                          <a:pt x="36" y="294"/>
                        </a:lnTo>
                        <a:lnTo>
                          <a:pt x="36" y="294"/>
                        </a:lnTo>
                        <a:lnTo>
                          <a:pt x="34" y="296"/>
                        </a:lnTo>
                        <a:lnTo>
                          <a:pt x="32" y="296"/>
                        </a:lnTo>
                        <a:lnTo>
                          <a:pt x="32" y="296"/>
                        </a:lnTo>
                        <a:lnTo>
                          <a:pt x="28" y="296"/>
                        </a:lnTo>
                        <a:lnTo>
                          <a:pt x="28" y="296"/>
                        </a:lnTo>
                        <a:lnTo>
                          <a:pt x="26" y="292"/>
                        </a:lnTo>
                        <a:lnTo>
                          <a:pt x="26" y="288"/>
                        </a:lnTo>
                        <a:lnTo>
                          <a:pt x="46" y="252"/>
                        </a:lnTo>
                        <a:close/>
                      </a:path>
                    </a:pathLst>
                  </a:custGeom>
                  <a:solidFill>
                    <a:srgbClr val="E7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83" name="Freeform 5005"/>
                  <p:cNvSpPr>
                    <a:spLocks noEditPoints="1"/>
                  </p:cNvSpPr>
                  <p:nvPr/>
                </p:nvSpPr>
                <p:spPr bwMode="auto">
                  <a:xfrm>
                    <a:off x="6461378" y="3676430"/>
                    <a:ext cx="317503" cy="224576"/>
                  </a:xfrm>
                  <a:custGeom>
                    <a:avLst/>
                    <a:gdLst>
                      <a:gd name="T0" fmla="*/ 10 w 328"/>
                      <a:gd name="T1" fmla="*/ 0 h 232"/>
                      <a:gd name="T2" fmla="*/ 8 w 328"/>
                      <a:gd name="T3" fmla="*/ 2 h 232"/>
                      <a:gd name="T4" fmla="*/ 2 w 328"/>
                      <a:gd name="T5" fmla="*/ 6 h 232"/>
                      <a:gd name="T6" fmla="*/ 0 w 328"/>
                      <a:gd name="T7" fmla="*/ 14 h 232"/>
                      <a:gd name="T8" fmla="*/ 0 w 328"/>
                      <a:gd name="T9" fmla="*/ 222 h 232"/>
                      <a:gd name="T10" fmla="*/ 2 w 328"/>
                      <a:gd name="T11" fmla="*/ 222 h 232"/>
                      <a:gd name="T12" fmla="*/ 2 w 328"/>
                      <a:gd name="T13" fmla="*/ 224 h 232"/>
                      <a:gd name="T14" fmla="*/ 2 w 328"/>
                      <a:gd name="T15" fmla="*/ 224 h 232"/>
                      <a:gd name="T16" fmla="*/ 2 w 328"/>
                      <a:gd name="T17" fmla="*/ 226 h 232"/>
                      <a:gd name="T18" fmla="*/ 4 w 328"/>
                      <a:gd name="T19" fmla="*/ 228 h 232"/>
                      <a:gd name="T20" fmla="*/ 4 w 328"/>
                      <a:gd name="T21" fmla="*/ 228 h 232"/>
                      <a:gd name="T22" fmla="*/ 6 w 328"/>
                      <a:gd name="T23" fmla="*/ 230 h 232"/>
                      <a:gd name="T24" fmla="*/ 8 w 328"/>
                      <a:gd name="T25" fmla="*/ 230 h 232"/>
                      <a:gd name="T26" fmla="*/ 318 w 328"/>
                      <a:gd name="T27" fmla="*/ 232 h 232"/>
                      <a:gd name="T28" fmla="*/ 320 w 328"/>
                      <a:gd name="T29" fmla="*/ 230 h 232"/>
                      <a:gd name="T30" fmla="*/ 322 w 328"/>
                      <a:gd name="T31" fmla="*/ 230 h 232"/>
                      <a:gd name="T32" fmla="*/ 324 w 328"/>
                      <a:gd name="T33" fmla="*/ 228 h 232"/>
                      <a:gd name="T34" fmla="*/ 324 w 328"/>
                      <a:gd name="T35" fmla="*/ 228 h 232"/>
                      <a:gd name="T36" fmla="*/ 326 w 328"/>
                      <a:gd name="T37" fmla="*/ 226 h 232"/>
                      <a:gd name="T38" fmla="*/ 326 w 328"/>
                      <a:gd name="T39" fmla="*/ 224 h 232"/>
                      <a:gd name="T40" fmla="*/ 326 w 328"/>
                      <a:gd name="T41" fmla="*/ 224 h 232"/>
                      <a:gd name="T42" fmla="*/ 326 w 328"/>
                      <a:gd name="T43" fmla="*/ 222 h 232"/>
                      <a:gd name="T44" fmla="*/ 328 w 328"/>
                      <a:gd name="T45" fmla="*/ 222 h 232"/>
                      <a:gd name="T46" fmla="*/ 328 w 328"/>
                      <a:gd name="T47" fmla="*/ 10 h 232"/>
                      <a:gd name="T48" fmla="*/ 326 w 328"/>
                      <a:gd name="T49" fmla="*/ 6 h 232"/>
                      <a:gd name="T50" fmla="*/ 320 w 328"/>
                      <a:gd name="T51" fmla="*/ 2 h 232"/>
                      <a:gd name="T52" fmla="*/ 318 w 328"/>
                      <a:gd name="T53" fmla="*/ 0 h 232"/>
                      <a:gd name="T54" fmla="*/ 164 w 328"/>
                      <a:gd name="T55" fmla="*/ 150 h 232"/>
                      <a:gd name="T56" fmla="*/ 292 w 328"/>
                      <a:gd name="T57" fmla="*/ 20 h 232"/>
                      <a:gd name="T58" fmla="*/ 108 w 328"/>
                      <a:gd name="T59" fmla="*/ 122 h 232"/>
                      <a:gd name="T60" fmla="*/ 20 w 328"/>
                      <a:gd name="T61" fmla="*/ 36 h 232"/>
                      <a:gd name="T62" fmla="*/ 122 w 328"/>
                      <a:gd name="T63" fmla="*/ 136 h 232"/>
                      <a:gd name="T64" fmla="*/ 206 w 328"/>
                      <a:gd name="T65" fmla="*/ 136 h 232"/>
                      <a:gd name="T66" fmla="*/ 38 w 328"/>
                      <a:gd name="T67" fmla="*/ 212 h 232"/>
                      <a:gd name="T68" fmla="*/ 220 w 328"/>
                      <a:gd name="T69" fmla="*/ 122 h 232"/>
                      <a:gd name="T70" fmla="*/ 308 w 328"/>
                      <a:gd name="T71" fmla="*/ 200 h 2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328" h="232">
                        <a:moveTo>
                          <a:pt x="318" y="0"/>
                        </a:move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8" y="2"/>
                        </a:lnTo>
                        <a:lnTo>
                          <a:pt x="4" y="4"/>
                        </a:lnTo>
                        <a:lnTo>
                          <a:pt x="2" y="6"/>
                        </a:lnTo>
                        <a:lnTo>
                          <a:pt x="0" y="10"/>
                        </a:lnTo>
                        <a:lnTo>
                          <a:pt x="0" y="14"/>
                        </a:lnTo>
                        <a:lnTo>
                          <a:pt x="0" y="222"/>
                        </a:lnTo>
                        <a:lnTo>
                          <a:pt x="0" y="222"/>
                        </a:lnTo>
                        <a:lnTo>
                          <a:pt x="2" y="222"/>
                        </a:lnTo>
                        <a:lnTo>
                          <a:pt x="2" y="222"/>
                        </a:lnTo>
                        <a:lnTo>
                          <a:pt x="2" y="224"/>
                        </a:lnTo>
                        <a:lnTo>
                          <a:pt x="2" y="224"/>
                        </a:lnTo>
                        <a:lnTo>
                          <a:pt x="2" y="224"/>
                        </a:lnTo>
                        <a:lnTo>
                          <a:pt x="2" y="224"/>
                        </a:lnTo>
                        <a:lnTo>
                          <a:pt x="2" y="226"/>
                        </a:lnTo>
                        <a:lnTo>
                          <a:pt x="2" y="226"/>
                        </a:lnTo>
                        <a:lnTo>
                          <a:pt x="4" y="228"/>
                        </a:lnTo>
                        <a:lnTo>
                          <a:pt x="4" y="228"/>
                        </a:lnTo>
                        <a:lnTo>
                          <a:pt x="4" y="228"/>
                        </a:lnTo>
                        <a:lnTo>
                          <a:pt x="4" y="228"/>
                        </a:lnTo>
                        <a:lnTo>
                          <a:pt x="6" y="230"/>
                        </a:lnTo>
                        <a:lnTo>
                          <a:pt x="6" y="230"/>
                        </a:lnTo>
                        <a:lnTo>
                          <a:pt x="8" y="230"/>
                        </a:lnTo>
                        <a:lnTo>
                          <a:pt x="8" y="230"/>
                        </a:lnTo>
                        <a:lnTo>
                          <a:pt x="10" y="232"/>
                        </a:lnTo>
                        <a:lnTo>
                          <a:pt x="318" y="232"/>
                        </a:lnTo>
                        <a:lnTo>
                          <a:pt x="318" y="232"/>
                        </a:lnTo>
                        <a:lnTo>
                          <a:pt x="320" y="230"/>
                        </a:lnTo>
                        <a:lnTo>
                          <a:pt x="320" y="230"/>
                        </a:lnTo>
                        <a:lnTo>
                          <a:pt x="322" y="230"/>
                        </a:lnTo>
                        <a:lnTo>
                          <a:pt x="322" y="230"/>
                        </a:lnTo>
                        <a:lnTo>
                          <a:pt x="324" y="228"/>
                        </a:lnTo>
                        <a:lnTo>
                          <a:pt x="324" y="228"/>
                        </a:lnTo>
                        <a:lnTo>
                          <a:pt x="324" y="228"/>
                        </a:lnTo>
                        <a:lnTo>
                          <a:pt x="324" y="228"/>
                        </a:lnTo>
                        <a:lnTo>
                          <a:pt x="326" y="226"/>
                        </a:lnTo>
                        <a:lnTo>
                          <a:pt x="326" y="226"/>
                        </a:lnTo>
                        <a:lnTo>
                          <a:pt x="326" y="224"/>
                        </a:lnTo>
                        <a:lnTo>
                          <a:pt x="326" y="224"/>
                        </a:lnTo>
                        <a:lnTo>
                          <a:pt x="326" y="224"/>
                        </a:lnTo>
                        <a:lnTo>
                          <a:pt x="326" y="224"/>
                        </a:lnTo>
                        <a:lnTo>
                          <a:pt x="326" y="222"/>
                        </a:lnTo>
                        <a:lnTo>
                          <a:pt x="326" y="222"/>
                        </a:lnTo>
                        <a:lnTo>
                          <a:pt x="328" y="222"/>
                        </a:lnTo>
                        <a:lnTo>
                          <a:pt x="328" y="14"/>
                        </a:lnTo>
                        <a:lnTo>
                          <a:pt x="328" y="10"/>
                        </a:lnTo>
                        <a:lnTo>
                          <a:pt x="328" y="10"/>
                        </a:lnTo>
                        <a:lnTo>
                          <a:pt x="326" y="6"/>
                        </a:lnTo>
                        <a:lnTo>
                          <a:pt x="324" y="4"/>
                        </a:lnTo>
                        <a:lnTo>
                          <a:pt x="320" y="2"/>
                        </a:lnTo>
                        <a:lnTo>
                          <a:pt x="318" y="0"/>
                        </a:lnTo>
                        <a:lnTo>
                          <a:pt x="318" y="0"/>
                        </a:lnTo>
                        <a:close/>
                        <a:moveTo>
                          <a:pt x="292" y="20"/>
                        </a:moveTo>
                        <a:lnTo>
                          <a:pt x="164" y="150"/>
                        </a:lnTo>
                        <a:lnTo>
                          <a:pt x="36" y="20"/>
                        </a:lnTo>
                        <a:lnTo>
                          <a:pt x="292" y="20"/>
                        </a:lnTo>
                        <a:close/>
                        <a:moveTo>
                          <a:pt x="20" y="36"/>
                        </a:moveTo>
                        <a:lnTo>
                          <a:pt x="108" y="122"/>
                        </a:lnTo>
                        <a:lnTo>
                          <a:pt x="20" y="200"/>
                        </a:lnTo>
                        <a:lnTo>
                          <a:pt x="20" y="36"/>
                        </a:lnTo>
                        <a:close/>
                        <a:moveTo>
                          <a:pt x="38" y="212"/>
                        </a:moveTo>
                        <a:lnTo>
                          <a:pt x="122" y="136"/>
                        </a:lnTo>
                        <a:lnTo>
                          <a:pt x="164" y="178"/>
                        </a:lnTo>
                        <a:lnTo>
                          <a:pt x="206" y="136"/>
                        </a:lnTo>
                        <a:lnTo>
                          <a:pt x="290" y="212"/>
                        </a:lnTo>
                        <a:lnTo>
                          <a:pt x="38" y="212"/>
                        </a:lnTo>
                        <a:close/>
                        <a:moveTo>
                          <a:pt x="308" y="200"/>
                        </a:moveTo>
                        <a:lnTo>
                          <a:pt x="220" y="122"/>
                        </a:lnTo>
                        <a:lnTo>
                          <a:pt x="308" y="36"/>
                        </a:lnTo>
                        <a:lnTo>
                          <a:pt x="308" y="200"/>
                        </a:lnTo>
                        <a:close/>
                      </a:path>
                    </a:pathLst>
                  </a:custGeom>
                  <a:solidFill>
                    <a:srgbClr val="E7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  <p:sp>
                <p:nvSpPr>
                  <p:cNvPr id="84" name="Freeform 3321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4953000" y="3058577"/>
                    <a:ext cx="468000" cy="468000"/>
                  </a:xfrm>
                  <a:custGeom>
                    <a:avLst/>
                    <a:gdLst>
                      <a:gd name="T0" fmla="*/ 136 w 385"/>
                      <a:gd name="T1" fmla="*/ 9 h 386"/>
                      <a:gd name="T2" fmla="*/ 56 w 385"/>
                      <a:gd name="T3" fmla="*/ 57 h 386"/>
                      <a:gd name="T4" fmla="*/ 9 w 385"/>
                      <a:gd name="T5" fmla="*/ 136 h 386"/>
                      <a:gd name="T6" fmla="*/ 1 w 385"/>
                      <a:gd name="T7" fmla="*/ 213 h 386"/>
                      <a:gd name="T8" fmla="*/ 33 w 385"/>
                      <a:gd name="T9" fmla="*/ 300 h 386"/>
                      <a:gd name="T10" fmla="*/ 101 w 385"/>
                      <a:gd name="T11" fmla="*/ 363 h 386"/>
                      <a:gd name="T12" fmla="*/ 193 w 385"/>
                      <a:gd name="T13" fmla="*/ 386 h 386"/>
                      <a:gd name="T14" fmla="*/ 268 w 385"/>
                      <a:gd name="T15" fmla="*/ 370 h 386"/>
                      <a:gd name="T16" fmla="*/ 341 w 385"/>
                      <a:gd name="T17" fmla="*/ 315 h 386"/>
                      <a:gd name="T18" fmla="*/ 381 w 385"/>
                      <a:gd name="T19" fmla="*/ 231 h 386"/>
                      <a:gd name="T20" fmla="*/ 381 w 385"/>
                      <a:gd name="T21" fmla="*/ 155 h 386"/>
                      <a:gd name="T22" fmla="*/ 341 w 385"/>
                      <a:gd name="T23" fmla="*/ 71 h 386"/>
                      <a:gd name="T24" fmla="*/ 268 w 385"/>
                      <a:gd name="T25" fmla="*/ 15 h 386"/>
                      <a:gd name="T26" fmla="*/ 193 w 385"/>
                      <a:gd name="T27" fmla="*/ 0 h 386"/>
                      <a:gd name="T28" fmla="*/ 292 w 385"/>
                      <a:gd name="T29" fmla="*/ 138 h 386"/>
                      <a:gd name="T30" fmla="*/ 202 w 385"/>
                      <a:gd name="T31" fmla="*/ 34 h 386"/>
                      <a:gd name="T32" fmla="*/ 217 w 385"/>
                      <a:gd name="T33" fmla="*/ 54 h 386"/>
                      <a:gd name="T34" fmla="*/ 206 w 385"/>
                      <a:gd name="T35" fmla="*/ 81 h 386"/>
                      <a:gd name="T36" fmla="*/ 183 w 385"/>
                      <a:gd name="T37" fmla="*/ 84 h 386"/>
                      <a:gd name="T38" fmla="*/ 164 w 385"/>
                      <a:gd name="T39" fmla="*/ 58 h 386"/>
                      <a:gd name="T40" fmla="*/ 176 w 385"/>
                      <a:gd name="T41" fmla="*/ 37 h 386"/>
                      <a:gd name="T42" fmla="*/ 44 w 385"/>
                      <a:gd name="T43" fmla="*/ 123 h 386"/>
                      <a:gd name="T44" fmla="*/ 44 w 385"/>
                      <a:gd name="T45" fmla="*/ 123 h 386"/>
                      <a:gd name="T46" fmla="*/ 41 w 385"/>
                      <a:gd name="T47" fmla="*/ 256 h 386"/>
                      <a:gd name="T48" fmla="*/ 49 w 385"/>
                      <a:gd name="T49" fmla="*/ 217 h 386"/>
                      <a:gd name="T50" fmla="*/ 84 w 385"/>
                      <a:gd name="T51" fmla="*/ 190 h 386"/>
                      <a:gd name="T52" fmla="*/ 102 w 385"/>
                      <a:gd name="T53" fmla="*/ 167 h 386"/>
                      <a:gd name="T54" fmla="*/ 128 w 385"/>
                      <a:gd name="T55" fmla="*/ 172 h 386"/>
                      <a:gd name="T56" fmla="*/ 168 w 385"/>
                      <a:gd name="T57" fmla="*/ 185 h 386"/>
                      <a:gd name="T58" fmla="*/ 141 w 385"/>
                      <a:gd name="T59" fmla="*/ 201 h 386"/>
                      <a:gd name="T60" fmla="*/ 128 w 385"/>
                      <a:gd name="T61" fmla="*/ 214 h 386"/>
                      <a:gd name="T62" fmla="*/ 98 w 385"/>
                      <a:gd name="T63" fmla="*/ 216 h 386"/>
                      <a:gd name="T64" fmla="*/ 72 w 385"/>
                      <a:gd name="T65" fmla="*/ 216 h 386"/>
                      <a:gd name="T66" fmla="*/ 49 w 385"/>
                      <a:gd name="T67" fmla="*/ 256 h 386"/>
                      <a:gd name="T68" fmla="*/ 119 w 385"/>
                      <a:gd name="T69" fmla="*/ 251 h 386"/>
                      <a:gd name="T70" fmla="*/ 173 w 385"/>
                      <a:gd name="T71" fmla="*/ 224 h 386"/>
                      <a:gd name="T72" fmla="*/ 199 w 385"/>
                      <a:gd name="T73" fmla="*/ 153 h 386"/>
                      <a:gd name="T74" fmla="*/ 185 w 385"/>
                      <a:gd name="T75" fmla="*/ 231 h 386"/>
                      <a:gd name="T76" fmla="*/ 119 w 385"/>
                      <a:gd name="T77" fmla="*/ 266 h 386"/>
                      <a:gd name="T78" fmla="*/ 294 w 385"/>
                      <a:gd name="T79" fmla="*/ 207 h 386"/>
                      <a:gd name="T80" fmla="*/ 277 w 385"/>
                      <a:gd name="T81" fmla="*/ 253 h 386"/>
                      <a:gd name="T82" fmla="*/ 268 w 385"/>
                      <a:gd name="T83" fmla="*/ 283 h 386"/>
                      <a:gd name="T84" fmla="*/ 223 w 385"/>
                      <a:gd name="T85" fmla="*/ 306 h 386"/>
                      <a:gd name="T86" fmla="*/ 199 w 385"/>
                      <a:gd name="T87" fmla="*/ 325 h 386"/>
                      <a:gd name="T88" fmla="*/ 170 w 385"/>
                      <a:gd name="T89" fmla="*/ 317 h 386"/>
                      <a:gd name="T90" fmla="*/ 134 w 385"/>
                      <a:gd name="T91" fmla="*/ 331 h 386"/>
                      <a:gd name="T92" fmla="*/ 122 w 385"/>
                      <a:gd name="T93" fmla="*/ 321 h 386"/>
                      <a:gd name="T94" fmla="*/ 167 w 385"/>
                      <a:gd name="T95" fmla="*/ 286 h 386"/>
                      <a:gd name="T96" fmla="*/ 199 w 385"/>
                      <a:gd name="T97" fmla="*/ 274 h 386"/>
                      <a:gd name="T98" fmla="*/ 223 w 385"/>
                      <a:gd name="T99" fmla="*/ 291 h 386"/>
                      <a:gd name="T100" fmla="*/ 255 w 385"/>
                      <a:gd name="T101" fmla="*/ 274 h 386"/>
                      <a:gd name="T102" fmla="*/ 261 w 385"/>
                      <a:gd name="T103" fmla="*/ 219 h 386"/>
                      <a:gd name="T104" fmla="*/ 212 w 385"/>
                      <a:gd name="T105" fmla="*/ 201 h 386"/>
                      <a:gd name="T106" fmla="*/ 245 w 385"/>
                      <a:gd name="T107" fmla="*/ 185 h 386"/>
                      <a:gd name="T108" fmla="*/ 261 w 385"/>
                      <a:gd name="T109" fmla="*/ 48 h 386"/>
                      <a:gd name="T110" fmla="*/ 284 w 385"/>
                      <a:gd name="T111" fmla="*/ 170 h 386"/>
                      <a:gd name="T112" fmla="*/ 353 w 385"/>
                      <a:gd name="T113" fmla="*/ 185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385" h="386">
                        <a:moveTo>
                          <a:pt x="193" y="0"/>
                        </a:moveTo>
                        <a:lnTo>
                          <a:pt x="193" y="0"/>
                        </a:lnTo>
                        <a:lnTo>
                          <a:pt x="173" y="2"/>
                        </a:lnTo>
                        <a:lnTo>
                          <a:pt x="154" y="5"/>
                        </a:lnTo>
                        <a:lnTo>
                          <a:pt x="136" y="9"/>
                        </a:lnTo>
                        <a:lnTo>
                          <a:pt x="118" y="15"/>
                        </a:lnTo>
                        <a:lnTo>
                          <a:pt x="101" y="23"/>
                        </a:lnTo>
                        <a:lnTo>
                          <a:pt x="86" y="34"/>
                        </a:lnTo>
                        <a:lnTo>
                          <a:pt x="70" y="45"/>
                        </a:lnTo>
                        <a:lnTo>
                          <a:pt x="56" y="57"/>
                        </a:lnTo>
                        <a:lnTo>
                          <a:pt x="44" y="71"/>
                        </a:lnTo>
                        <a:lnTo>
                          <a:pt x="33" y="86"/>
                        </a:lnTo>
                        <a:lnTo>
                          <a:pt x="23" y="101"/>
                        </a:lnTo>
                        <a:lnTo>
                          <a:pt x="15" y="118"/>
                        </a:lnTo>
                        <a:lnTo>
                          <a:pt x="9" y="136"/>
                        </a:lnTo>
                        <a:lnTo>
                          <a:pt x="4" y="155"/>
                        </a:lnTo>
                        <a:lnTo>
                          <a:pt x="1" y="173"/>
                        </a:lnTo>
                        <a:lnTo>
                          <a:pt x="0" y="193"/>
                        </a:lnTo>
                        <a:lnTo>
                          <a:pt x="0" y="193"/>
                        </a:lnTo>
                        <a:lnTo>
                          <a:pt x="1" y="213"/>
                        </a:lnTo>
                        <a:lnTo>
                          <a:pt x="4" y="231"/>
                        </a:lnTo>
                        <a:lnTo>
                          <a:pt x="9" y="250"/>
                        </a:lnTo>
                        <a:lnTo>
                          <a:pt x="15" y="268"/>
                        </a:lnTo>
                        <a:lnTo>
                          <a:pt x="23" y="285"/>
                        </a:lnTo>
                        <a:lnTo>
                          <a:pt x="33" y="300"/>
                        </a:lnTo>
                        <a:lnTo>
                          <a:pt x="44" y="315"/>
                        </a:lnTo>
                        <a:lnTo>
                          <a:pt x="56" y="329"/>
                        </a:lnTo>
                        <a:lnTo>
                          <a:pt x="70" y="341"/>
                        </a:lnTo>
                        <a:lnTo>
                          <a:pt x="86" y="352"/>
                        </a:lnTo>
                        <a:lnTo>
                          <a:pt x="101" y="363"/>
                        </a:lnTo>
                        <a:lnTo>
                          <a:pt x="118" y="370"/>
                        </a:lnTo>
                        <a:lnTo>
                          <a:pt x="136" y="377"/>
                        </a:lnTo>
                        <a:lnTo>
                          <a:pt x="154" y="381"/>
                        </a:lnTo>
                        <a:lnTo>
                          <a:pt x="173" y="384"/>
                        </a:lnTo>
                        <a:lnTo>
                          <a:pt x="193" y="386"/>
                        </a:lnTo>
                        <a:lnTo>
                          <a:pt x="193" y="386"/>
                        </a:lnTo>
                        <a:lnTo>
                          <a:pt x="212" y="384"/>
                        </a:lnTo>
                        <a:lnTo>
                          <a:pt x="231" y="381"/>
                        </a:lnTo>
                        <a:lnTo>
                          <a:pt x="249" y="377"/>
                        </a:lnTo>
                        <a:lnTo>
                          <a:pt x="268" y="370"/>
                        </a:lnTo>
                        <a:lnTo>
                          <a:pt x="284" y="363"/>
                        </a:lnTo>
                        <a:lnTo>
                          <a:pt x="300" y="352"/>
                        </a:lnTo>
                        <a:lnTo>
                          <a:pt x="315" y="341"/>
                        </a:lnTo>
                        <a:lnTo>
                          <a:pt x="329" y="329"/>
                        </a:lnTo>
                        <a:lnTo>
                          <a:pt x="341" y="315"/>
                        </a:lnTo>
                        <a:lnTo>
                          <a:pt x="352" y="300"/>
                        </a:lnTo>
                        <a:lnTo>
                          <a:pt x="362" y="285"/>
                        </a:lnTo>
                        <a:lnTo>
                          <a:pt x="370" y="268"/>
                        </a:lnTo>
                        <a:lnTo>
                          <a:pt x="376" y="250"/>
                        </a:lnTo>
                        <a:lnTo>
                          <a:pt x="381" y="231"/>
                        </a:lnTo>
                        <a:lnTo>
                          <a:pt x="384" y="213"/>
                        </a:lnTo>
                        <a:lnTo>
                          <a:pt x="385" y="193"/>
                        </a:lnTo>
                        <a:lnTo>
                          <a:pt x="385" y="193"/>
                        </a:lnTo>
                        <a:lnTo>
                          <a:pt x="384" y="173"/>
                        </a:lnTo>
                        <a:lnTo>
                          <a:pt x="381" y="155"/>
                        </a:lnTo>
                        <a:lnTo>
                          <a:pt x="376" y="136"/>
                        </a:lnTo>
                        <a:lnTo>
                          <a:pt x="370" y="118"/>
                        </a:lnTo>
                        <a:lnTo>
                          <a:pt x="362" y="101"/>
                        </a:lnTo>
                        <a:lnTo>
                          <a:pt x="352" y="86"/>
                        </a:lnTo>
                        <a:lnTo>
                          <a:pt x="341" y="71"/>
                        </a:lnTo>
                        <a:lnTo>
                          <a:pt x="329" y="57"/>
                        </a:lnTo>
                        <a:lnTo>
                          <a:pt x="315" y="45"/>
                        </a:lnTo>
                        <a:lnTo>
                          <a:pt x="300" y="34"/>
                        </a:lnTo>
                        <a:lnTo>
                          <a:pt x="284" y="23"/>
                        </a:lnTo>
                        <a:lnTo>
                          <a:pt x="268" y="15"/>
                        </a:lnTo>
                        <a:lnTo>
                          <a:pt x="249" y="9"/>
                        </a:lnTo>
                        <a:lnTo>
                          <a:pt x="231" y="5"/>
                        </a:lnTo>
                        <a:lnTo>
                          <a:pt x="212" y="2"/>
                        </a:lnTo>
                        <a:lnTo>
                          <a:pt x="193" y="0"/>
                        </a:lnTo>
                        <a:lnTo>
                          <a:pt x="193" y="0"/>
                        </a:lnTo>
                        <a:close/>
                        <a:moveTo>
                          <a:pt x="292" y="123"/>
                        </a:moveTo>
                        <a:lnTo>
                          <a:pt x="338" y="123"/>
                        </a:lnTo>
                        <a:lnTo>
                          <a:pt x="338" y="123"/>
                        </a:lnTo>
                        <a:lnTo>
                          <a:pt x="344" y="138"/>
                        </a:lnTo>
                        <a:lnTo>
                          <a:pt x="292" y="138"/>
                        </a:lnTo>
                        <a:lnTo>
                          <a:pt x="292" y="123"/>
                        </a:lnTo>
                        <a:close/>
                        <a:moveTo>
                          <a:pt x="191" y="32"/>
                        </a:moveTo>
                        <a:lnTo>
                          <a:pt x="191" y="32"/>
                        </a:lnTo>
                        <a:lnTo>
                          <a:pt x="196" y="32"/>
                        </a:lnTo>
                        <a:lnTo>
                          <a:pt x="202" y="34"/>
                        </a:lnTo>
                        <a:lnTo>
                          <a:pt x="206" y="37"/>
                        </a:lnTo>
                        <a:lnTo>
                          <a:pt x="209" y="40"/>
                        </a:lnTo>
                        <a:lnTo>
                          <a:pt x="212" y="45"/>
                        </a:lnTo>
                        <a:lnTo>
                          <a:pt x="216" y="49"/>
                        </a:lnTo>
                        <a:lnTo>
                          <a:pt x="217" y="54"/>
                        </a:lnTo>
                        <a:lnTo>
                          <a:pt x="217" y="58"/>
                        </a:lnTo>
                        <a:lnTo>
                          <a:pt x="217" y="58"/>
                        </a:lnTo>
                        <a:lnTo>
                          <a:pt x="217" y="67"/>
                        </a:lnTo>
                        <a:lnTo>
                          <a:pt x="212" y="75"/>
                        </a:lnTo>
                        <a:lnTo>
                          <a:pt x="206" y="81"/>
                        </a:lnTo>
                        <a:lnTo>
                          <a:pt x="199" y="84"/>
                        </a:lnTo>
                        <a:lnTo>
                          <a:pt x="199" y="107"/>
                        </a:lnTo>
                        <a:lnTo>
                          <a:pt x="183" y="107"/>
                        </a:lnTo>
                        <a:lnTo>
                          <a:pt x="183" y="84"/>
                        </a:lnTo>
                        <a:lnTo>
                          <a:pt x="183" y="84"/>
                        </a:lnTo>
                        <a:lnTo>
                          <a:pt x="176" y="81"/>
                        </a:lnTo>
                        <a:lnTo>
                          <a:pt x="170" y="75"/>
                        </a:lnTo>
                        <a:lnTo>
                          <a:pt x="165" y="67"/>
                        </a:lnTo>
                        <a:lnTo>
                          <a:pt x="164" y="58"/>
                        </a:lnTo>
                        <a:lnTo>
                          <a:pt x="164" y="58"/>
                        </a:lnTo>
                        <a:lnTo>
                          <a:pt x="164" y="54"/>
                        </a:lnTo>
                        <a:lnTo>
                          <a:pt x="165" y="49"/>
                        </a:lnTo>
                        <a:lnTo>
                          <a:pt x="168" y="45"/>
                        </a:lnTo>
                        <a:lnTo>
                          <a:pt x="171" y="40"/>
                        </a:lnTo>
                        <a:lnTo>
                          <a:pt x="176" y="37"/>
                        </a:lnTo>
                        <a:lnTo>
                          <a:pt x="180" y="34"/>
                        </a:lnTo>
                        <a:lnTo>
                          <a:pt x="185" y="32"/>
                        </a:lnTo>
                        <a:lnTo>
                          <a:pt x="191" y="32"/>
                        </a:lnTo>
                        <a:lnTo>
                          <a:pt x="191" y="32"/>
                        </a:lnTo>
                        <a:close/>
                        <a:moveTo>
                          <a:pt x="44" y="123"/>
                        </a:moveTo>
                        <a:lnTo>
                          <a:pt x="246" y="123"/>
                        </a:lnTo>
                        <a:lnTo>
                          <a:pt x="246" y="138"/>
                        </a:lnTo>
                        <a:lnTo>
                          <a:pt x="38" y="138"/>
                        </a:lnTo>
                        <a:lnTo>
                          <a:pt x="38" y="138"/>
                        </a:lnTo>
                        <a:lnTo>
                          <a:pt x="44" y="123"/>
                        </a:lnTo>
                        <a:lnTo>
                          <a:pt x="44" y="123"/>
                        </a:lnTo>
                        <a:close/>
                        <a:moveTo>
                          <a:pt x="49" y="265"/>
                        </a:moveTo>
                        <a:lnTo>
                          <a:pt x="49" y="269"/>
                        </a:lnTo>
                        <a:lnTo>
                          <a:pt x="49" y="269"/>
                        </a:lnTo>
                        <a:lnTo>
                          <a:pt x="41" y="256"/>
                        </a:lnTo>
                        <a:lnTo>
                          <a:pt x="37" y="242"/>
                        </a:lnTo>
                        <a:lnTo>
                          <a:pt x="37" y="242"/>
                        </a:lnTo>
                        <a:lnTo>
                          <a:pt x="40" y="233"/>
                        </a:lnTo>
                        <a:lnTo>
                          <a:pt x="44" y="225"/>
                        </a:lnTo>
                        <a:lnTo>
                          <a:pt x="49" y="217"/>
                        </a:lnTo>
                        <a:lnTo>
                          <a:pt x="55" y="210"/>
                        </a:lnTo>
                        <a:lnTo>
                          <a:pt x="61" y="204"/>
                        </a:lnTo>
                        <a:lnTo>
                          <a:pt x="69" y="199"/>
                        </a:lnTo>
                        <a:lnTo>
                          <a:pt x="76" y="194"/>
                        </a:lnTo>
                        <a:lnTo>
                          <a:pt x="84" y="190"/>
                        </a:lnTo>
                        <a:lnTo>
                          <a:pt x="84" y="190"/>
                        </a:lnTo>
                        <a:lnTo>
                          <a:pt x="86" y="185"/>
                        </a:lnTo>
                        <a:lnTo>
                          <a:pt x="87" y="181"/>
                        </a:lnTo>
                        <a:lnTo>
                          <a:pt x="93" y="173"/>
                        </a:lnTo>
                        <a:lnTo>
                          <a:pt x="102" y="167"/>
                        </a:lnTo>
                        <a:lnTo>
                          <a:pt x="107" y="167"/>
                        </a:lnTo>
                        <a:lnTo>
                          <a:pt x="112" y="165"/>
                        </a:lnTo>
                        <a:lnTo>
                          <a:pt x="112" y="165"/>
                        </a:lnTo>
                        <a:lnTo>
                          <a:pt x="121" y="167"/>
                        </a:lnTo>
                        <a:lnTo>
                          <a:pt x="128" y="172"/>
                        </a:lnTo>
                        <a:lnTo>
                          <a:pt x="134" y="178"/>
                        </a:lnTo>
                        <a:lnTo>
                          <a:pt x="138" y="185"/>
                        </a:lnTo>
                        <a:lnTo>
                          <a:pt x="138" y="185"/>
                        </a:lnTo>
                        <a:lnTo>
                          <a:pt x="141" y="185"/>
                        </a:lnTo>
                        <a:lnTo>
                          <a:pt x="168" y="185"/>
                        </a:lnTo>
                        <a:lnTo>
                          <a:pt x="168" y="187"/>
                        </a:lnTo>
                        <a:lnTo>
                          <a:pt x="168" y="187"/>
                        </a:lnTo>
                        <a:lnTo>
                          <a:pt x="167" y="194"/>
                        </a:lnTo>
                        <a:lnTo>
                          <a:pt x="165" y="201"/>
                        </a:lnTo>
                        <a:lnTo>
                          <a:pt x="141" y="201"/>
                        </a:lnTo>
                        <a:lnTo>
                          <a:pt x="141" y="201"/>
                        </a:lnTo>
                        <a:lnTo>
                          <a:pt x="138" y="201"/>
                        </a:lnTo>
                        <a:lnTo>
                          <a:pt x="138" y="201"/>
                        </a:lnTo>
                        <a:lnTo>
                          <a:pt x="134" y="208"/>
                        </a:lnTo>
                        <a:lnTo>
                          <a:pt x="128" y="214"/>
                        </a:lnTo>
                        <a:lnTo>
                          <a:pt x="121" y="219"/>
                        </a:lnTo>
                        <a:lnTo>
                          <a:pt x="112" y="221"/>
                        </a:lnTo>
                        <a:lnTo>
                          <a:pt x="112" y="221"/>
                        </a:lnTo>
                        <a:lnTo>
                          <a:pt x="104" y="219"/>
                        </a:lnTo>
                        <a:lnTo>
                          <a:pt x="98" y="216"/>
                        </a:lnTo>
                        <a:lnTo>
                          <a:pt x="92" y="211"/>
                        </a:lnTo>
                        <a:lnTo>
                          <a:pt x="87" y="205"/>
                        </a:lnTo>
                        <a:lnTo>
                          <a:pt x="87" y="205"/>
                        </a:lnTo>
                        <a:lnTo>
                          <a:pt x="79" y="210"/>
                        </a:lnTo>
                        <a:lnTo>
                          <a:pt x="72" y="216"/>
                        </a:lnTo>
                        <a:lnTo>
                          <a:pt x="66" y="222"/>
                        </a:lnTo>
                        <a:lnTo>
                          <a:pt x="60" y="228"/>
                        </a:lnTo>
                        <a:lnTo>
                          <a:pt x="55" y="237"/>
                        </a:lnTo>
                        <a:lnTo>
                          <a:pt x="52" y="245"/>
                        </a:lnTo>
                        <a:lnTo>
                          <a:pt x="49" y="256"/>
                        </a:lnTo>
                        <a:lnTo>
                          <a:pt x="49" y="265"/>
                        </a:lnTo>
                        <a:lnTo>
                          <a:pt x="49" y="265"/>
                        </a:lnTo>
                        <a:close/>
                        <a:moveTo>
                          <a:pt x="64" y="251"/>
                        </a:moveTo>
                        <a:lnTo>
                          <a:pt x="119" y="251"/>
                        </a:lnTo>
                        <a:lnTo>
                          <a:pt x="119" y="251"/>
                        </a:lnTo>
                        <a:lnTo>
                          <a:pt x="131" y="250"/>
                        </a:lnTo>
                        <a:lnTo>
                          <a:pt x="144" y="247"/>
                        </a:lnTo>
                        <a:lnTo>
                          <a:pt x="154" y="240"/>
                        </a:lnTo>
                        <a:lnTo>
                          <a:pt x="164" y="233"/>
                        </a:lnTo>
                        <a:lnTo>
                          <a:pt x="173" y="224"/>
                        </a:lnTo>
                        <a:lnTo>
                          <a:pt x="177" y="211"/>
                        </a:lnTo>
                        <a:lnTo>
                          <a:pt x="182" y="201"/>
                        </a:lnTo>
                        <a:lnTo>
                          <a:pt x="183" y="187"/>
                        </a:lnTo>
                        <a:lnTo>
                          <a:pt x="183" y="153"/>
                        </a:lnTo>
                        <a:lnTo>
                          <a:pt x="199" y="153"/>
                        </a:lnTo>
                        <a:lnTo>
                          <a:pt x="199" y="187"/>
                        </a:lnTo>
                        <a:lnTo>
                          <a:pt x="199" y="187"/>
                        </a:lnTo>
                        <a:lnTo>
                          <a:pt x="197" y="204"/>
                        </a:lnTo>
                        <a:lnTo>
                          <a:pt x="193" y="217"/>
                        </a:lnTo>
                        <a:lnTo>
                          <a:pt x="185" y="231"/>
                        </a:lnTo>
                        <a:lnTo>
                          <a:pt x="174" y="243"/>
                        </a:lnTo>
                        <a:lnTo>
                          <a:pt x="164" y="253"/>
                        </a:lnTo>
                        <a:lnTo>
                          <a:pt x="150" y="260"/>
                        </a:lnTo>
                        <a:lnTo>
                          <a:pt x="134" y="265"/>
                        </a:lnTo>
                        <a:lnTo>
                          <a:pt x="119" y="266"/>
                        </a:lnTo>
                        <a:lnTo>
                          <a:pt x="64" y="266"/>
                        </a:lnTo>
                        <a:lnTo>
                          <a:pt x="64" y="251"/>
                        </a:lnTo>
                        <a:close/>
                        <a:moveTo>
                          <a:pt x="295" y="201"/>
                        </a:moveTo>
                        <a:lnTo>
                          <a:pt x="295" y="201"/>
                        </a:lnTo>
                        <a:lnTo>
                          <a:pt x="294" y="207"/>
                        </a:lnTo>
                        <a:lnTo>
                          <a:pt x="289" y="211"/>
                        </a:lnTo>
                        <a:lnTo>
                          <a:pt x="284" y="216"/>
                        </a:lnTo>
                        <a:lnTo>
                          <a:pt x="277" y="219"/>
                        </a:lnTo>
                        <a:lnTo>
                          <a:pt x="277" y="253"/>
                        </a:lnTo>
                        <a:lnTo>
                          <a:pt x="277" y="253"/>
                        </a:lnTo>
                        <a:lnTo>
                          <a:pt x="277" y="253"/>
                        </a:lnTo>
                        <a:lnTo>
                          <a:pt x="277" y="253"/>
                        </a:lnTo>
                        <a:lnTo>
                          <a:pt x="277" y="263"/>
                        </a:lnTo>
                        <a:lnTo>
                          <a:pt x="274" y="274"/>
                        </a:lnTo>
                        <a:lnTo>
                          <a:pt x="268" y="283"/>
                        </a:lnTo>
                        <a:lnTo>
                          <a:pt x="261" y="291"/>
                        </a:lnTo>
                        <a:lnTo>
                          <a:pt x="254" y="297"/>
                        </a:lnTo>
                        <a:lnTo>
                          <a:pt x="245" y="303"/>
                        </a:lnTo>
                        <a:lnTo>
                          <a:pt x="234" y="306"/>
                        </a:lnTo>
                        <a:lnTo>
                          <a:pt x="223" y="306"/>
                        </a:lnTo>
                        <a:lnTo>
                          <a:pt x="216" y="306"/>
                        </a:lnTo>
                        <a:lnTo>
                          <a:pt x="216" y="306"/>
                        </a:lnTo>
                        <a:lnTo>
                          <a:pt x="212" y="315"/>
                        </a:lnTo>
                        <a:lnTo>
                          <a:pt x="206" y="321"/>
                        </a:lnTo>
                        <a:lnTo>
                          <a:pt x="199" y="325"/>
                        </a:lnTo>
                        <a:lnTo>
                          <a:pt x="190" y="326"/>
                        </a:lnTo>
                        <a:lnTo>
                          <a:pt x="190" y="326"/>
                        </a:lnTo>
                        <a:lnTo>
                          <a:pt x="182" y="325"/>
                        </a:lnTo>
                        <a:lnTo>
                          <a:pt x="176" y="321"/>
                        </a:lnTo>
                        <a:lnTo>
                          <a:pt x="170" y="317"/>
                        </a:lnTo>
                        <a:lnTo>
                          <a:pt x="165" y="309"/>
                        </a:lnTo>
                        <a:lnTo>
                          <a:pt x="165" y="309"/>
                        </a:lnTo>
                        <a:lnTo>
                          <a:pt x="153" y="315"/>
                        </a:lnTo>
                        <a:lnTo>
                          <a:pt x="144" y="321"/>
                        </a:lnTo>
                        <a:lnTo>
                          <a:pt x="134" y="331"/>
                        </a:lnTo>
                        <a:lnTo>
                          <a:pt x="127" y="341"/>
                        </a:lnTo>
                        <a:lnTo>
                          <a:pt x="127" y="341"/>
                        </a:lnTo>
                        <a:lnTo>
                          <a:pt x="113" y="335"/>
                        </a:lnTo>
                        <a:lnTo>
                          <a:pt x="113" y="335"/>
                        </a:lnTo>
                        <a:lnTo>
                          <a:pt x="122" y="321"/>
                        </a:lnTo>
                        <a:lnTo>
                          <a:pt x="134" y="309"/>
                        </a:lnTo>
                        <a:lnTo>
                          <a:pt x="148" y="300"/>
                        </a:lnTo>
                        <a:lnTo>
                          <a:pt x="164" y="294"/>
                        </a:lnTo>
                        <a:lnTo>
                          <a:pt x="164" y="294"/>
                        </a:lnTo>
                        <a:lnTo>
                          <a:pt x="167" y="286"/>
                        </a:lnTo>
                        <a:lnTo>
                          <a:pt x="173" y="279"/>
                        </a:lnTo>
                        <a:lnTo>
                          <a:pt x="180" y="274"/>
                        </a:lnTo>
                        <a:lnTo>
                          <a:pt x="190" y="273"/>
                        </a:lnTo>
                        <a:lnTo>
                          <a:pt x="190" y="273"/>
                        </a:lnTo>
                        <a:lnTo>
                          <a:pt x="199" y="274"/>
                        </a:lnTo>
                        <a:lnTo>
                          <a:pt x="206" y="277"/>
                        </a:lnTo>
                        <a:lnTo>
                          <a:pt x="212" y="283"/>
                        </a:lnTo>
                        <a:lnTo>
                          <a:pt x="216" y="291"/>
                        </a:lnTo>
                        <a:lnTo>
                          <a:pt x="223" y="291"/>
                        </a:lnTo>
                        <a:lnTo>
                          <a:pt x="223" y="291"/>
                        </a:lnTo>
                        <a:lnTo>
                          <a:pt x="231" y="291"/>
                        </a:lnTo>
                        <a:lnTo>
                          <a:pt x="239" y="288"/>
                        </a:lnTo>
                        <a:lnTo>
                          <a:pt x="245" y="285"/>
                        </a:lnTo>
                        <a:lnTo>
                          <a:pt x="251" y="280"/>
                        </a:lnTo>
                        <a:lnTo>
                          <a:pt x="255" y="274"/>
                        </a:lnTo>
                        <a:lnTo>
                          <a:pt x="258" y="268"/>
                        </a:lnTo>
                        <a:lnTo>
                          <a:pt x="261" y="260"/>
                        </a:lnTo>
                        <a:lnTo>
                          <a:pt x="261" y="253"/>
                        </a:lnTo>
                        <a:lnTo>
                          <a:pt x="261" y="219"/>
                        </a:lnTo>
                        <a:lnTo>
                          <a:pt x="261" y="219"/>
                        </a:lnTo>
                        <a:lnTo>
                          <a:pt x="255" y="216"/>
                        </a:lnTo>
                        <a:lnTo>
                          <a:pt x="251" y="211"/>
                        </a:lnTo>
                        <a:lnTo>
                          <a:pt x="246" y="207"/>
                        </a:lnTo>
                        <a:lnTo>
                          <a:pt x="245" y="201"/>
                        </a:lnTo>
                        <a:lnTo>
                          <a:pt x="212" y="201"/>
                        </a:lnTo>
                        <a:lnTo>
                          <a:pt x="212" y="201"/>
                        </a:lnTo>
                        <a:lnTo>
                          <a:pt x="214" y="187"/>
                        </a:lnTo>
                        <a:lnTo>
                          <a:pt x="214" y="185"/>
                        </a:lnTo>
                        <a:lnTo>
                          <a:pt x="245" y="185"/>
                        </a:lnTo>
                        <a:lnTo>
                          <a:pt x="245" y="185"/>
                        </a:lnTo>
                        <a:lnTo>
                          <a:pt x="246" y="179"/>
                        </a:lnTo>
                        <a:lnTo>
                          <a:pt x="251" y="173"/>
                        </a:lnTo>
                        <a:lnTo>
                          <a:pt x="255" y="170"/>
                        </a:lnTo>
                        <a:lnTo>
                          <a:pt x="261" y="167"/>
                        </a:lnTo>
                        <a:lnTo>
                          <a:pt x="261" y="48"/>
                        </a:lnTo>
                        <a:lnTo>
                          <a:pt x="261" y="48"/>
                        </a:lnTo>
                        <a:lnTo>
                          <a:pt x="277" y="55"/>
                        </a:lnTo>
                        <a:lnTo>
                          <a:pt x="277" y="167"/>
                        </a:lnTo>
                        <a:lnTo>
                          <a:pt x="277" y="167"/>
                        </a:lnTo>
                        <a:lnTo>
                          <a:pt x="284" y="170"/>
                        </a:lnTo>
                        <a:lnTo>
                          <a:pt x="289" y="173"/>
                        </a:lnTo>
                        <a:lnTo>
                          <a:pt x="294" y="179"/>
                        </a:lnTo>
                        <a:lnTo>
                          <a:pt x="295" y="185"/>
                        </a:lnTo>
                        <a:lnTo>
                          <a:pt x="353" y="185"/>
                        </a:lnTo>
                        <a:lnTo>
                          <a:pt x="353" y="185"/>
                        </a:lnTo>
                        <a:lnTo>
                          <a:pt x="353" y="193"/>
                        </a:lnTo>
                        <a:lnTo>
                          <a:pt x="353" y="193"/>
                        </a:lnTo>
                        <a:lnTo>
                          <a:pt x="353" y="201"/>
                        </a:lnTo>
                        <a:lnTo>
                          <a:pt x="295" y="201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p:grpSp>
            <p:sp>
              <p:nvSpPr>
                <p:cNvPr id="57" name="TextBox 56"/>
                <p:cNvSpPr txBox="1"/>
                <p:nvPr/>
              </p:nvSpPr>
              <p:spPr>
                <a:xfrm>
                  <a:off x="2411946" y="4109697"/>
                  <a:ext cx="1200294" cy="1795446"/>
                </a:xfrm>
                <a:prstGeom prst="rect">
                  <a:avLst/>
                </a:prstGeom>
                <a:noFill/>
              </p:spPr>
              <p:txBody>
                <a:bodyPr spcFirstLastPara="1" lIns="0" tIns="0" rIns="0" bIns="0" anchor="ctr">
                  <a:prstTxWarp prst="textArchUp">
                    <a:avLst>
                      <a:gd name="adj" fmla="val 10303364"/>
                    </a:avLst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9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Georgia" pitchFamily="18" charset="0"/>
                    </a:rPr>
                    <a:t>Plataforma </a:t>
                  </a:r>
                  <a:r>
                    <a:rPr kumimoji="0" lang="en-GB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Georgia" pitchFamily="18" charset="0"/>
                    </a:rPr>
                    <a:t>Certificación</a:t>
                  </a:r>
                  <a:endParaRPr lang="en-GB" sz="1400" b="1" kern="0" dirty="0">
                    <a:solidFill>
                      <a:srgbClr val="002060"/>
                    </a:solidFill>
                    <a:latin typeface="Georgia" pitchFamily="18" charset="0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9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1400" b="1" kern="0" noProof="0" dirty="0" smtClean="0">
                      <a:solidFill>
                        <a:srgbClr val="002060"/>
                      </a:solidFill>
                      <a:latin typeface="Georgia" pitchFamily="18" charset="0"/>
                    </a:rPr>
                    <a:t>d</a:t>
                  </a:r>
                  <a:r>
                    <a:rPr kumimoji="0" lang="en-GB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Georgia" pitchFamily="18" charset="0"/>
                    </a:rPr>
                    <a:t>e</a:t>
                  </a:r>
                  <a:r>
                    <a:rPr kumimoji="0" lang="en-GB" sz="1400" b="1" i="0" u="none" strike="noStrike" kern="0" cap="none" spc="0" normalizeH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Georgia" pitchFamily="18" charset="0"/>
                    </a:rPr>
                    <a:t> Envíos</a:t>
                  </a:r>
                  <a:endParaRPr kumimoji="0" lang="en-GB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Georgia" pitchFamily="18" charset="0"/>
                  </a:endParaRPr>
                </a:p>
              </p:txBody>
            </p:sp>
          </p:grpSp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94940" y="6466660"/>
                <a:ext cx="1475526" cy="377438"/>
              </a:xfrm>
              <a:prstGeom prst="rect">
                <a:avLst/>
              </a:prstGeom>
            </p:spPr>
          </p:pic>
        </p:grpSp>
        <p:sp>
          <p:nvSpPr>
            <p:cNvPr id="53" name="82 CuadroTexto"/>
            <p:cNvSpPr txBox="1"/>
            <p:nvPr/>
          </p:nvSpPr>
          <p:spPr>
            <a:xfrm>
              <a:off x="7050761" y="6367110"/>
              <a:ext cx="1286792" cy="24414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marL="0" marR="0" lvl="0" indent="-27432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 pitchFamily="18" charset="0"/>
                </a:rPr>
                <a:t>Archivo Electrónico Seguro</a:t>
              </a:r>
            </a:p>
          </p:txBody>
        </p:sp>
      </p:grpSp>
      <p:sp>
        <p:nvSpPr>
          <p:cNvPr id="85" name="Title 1"/>
          <p:cNvSpPr txBox="1">
            <a:spLocks/>
          </p:cNvSpPr>
          <p:nvPr/>
        </p:nvSpPr>
        <p:spPr>
          <a:xfrm>
            <a:off x="6261949" y="6444883"/>
            <a:ext cx="5870447" cy="36583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ES" sz="3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s-ES" sz="1000" b="1" dirty="0">
                <a:solidFill>
                  <a:srgbClr val="002060"/>
                </a:solidFill>
                <a:latin typeface="Georgia" panose="02040502050405020303" pitchFamily="18" charset="0"/>
              </a:rPr>
              <a:t>https://portalprocuradorescertificacion.cgpe.es/</a:t>
            </a:r>
          </a:p>
        </p:txBody>
      </p:sp>
      <p:sp>
        <p:nvSpPr>
          <p:cNvPr id="86" name="Title 1"/>
          <p:cNvSpPr txBox="1">
            <a:spLocks/>
          </p:cNvSpPr>
          <p:nvPr/>
        </p:nvSpPr>
        <p:spPr>
          <a:xfrm>
            <a:off x="7539666" y="1478711"/>
            <a:ext cx="3156289" cy="651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Notifica desde la plataforma, tu cliente de correo o sistema de </a:t>
            </a:r>
            <a:r>
              <a:rPr lang="es-ES" sz="1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gestión</a:t>
            </a:r>
          </a:p>
        </p:txBody>
      </p:sp>
      <p:sp>
        <p:nvSpPr>
          <p:cNvPr id="87" name="Title 1"/>
          <p:cNvSpPr txBox="1">
            <a:spLocks/>
          </p:cNvSpPr>
          <p:nvPr/>
        </p:nvSpPr>
        <p:spPr>
          <a:xfrm>
            <a:off x="7385745" y="1877671"/>
            <a:ext cx="3464130" cy="651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Hazlo de manera sencilla, legal y segura</a:t>
            </a:r>
            <a:endParaRPr lang="es-ES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6095999" y="2528918"/>
            <a:ext cx="6096002" cy="376498"/>
          </a:xfrm>
          <a:prstGeom prst="rect">
            <a:avLst/>
          </a:prstGeom>
          <a:solidFill>
            <a:srgbClr val="223C6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¡Regístrate antes del 31 de Octubre con el código </a:t>
            </a:r>
            <a:r>
              <a:rPr lang="es-ES" sz="1200" b="1" i="1" u="sng" dirty="0" smtClean="0">
                <a:solidFill>
                  <a:schemeClr val="bg1"/>
                </a:solidFill>
                <a:latin typeface="Georgia" panose="02040502050405020303" pitchFamily="18" charset="0"/>
              </a:rPr>
              <a:t>GradSocial</a:t>
            </a:r>
            <a:r>
              <a:rPr lang="es-E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y prueba gratis un bono de 10 envíos!</a:t>
            </a:r>
            <a:endParaRPr lang="es-ES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>
            <a:off x="6096000" y="-16882"/>
            <a:ext cx="0" cy="6909883"/>
          </a:xfrm>
          <a:prstGeom prst="line">
            <a:avLst/>
          </a:prstGeom>
          <a:ln>
            <a:solidFill>
              <a:srgbClr val="004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itle 1"/>
          <p:cNvSpPr txBox="1">
            <a:spLocks/>
          </p:cNvSpPr>
          <p:nvPr/>
        </p:nvSpPr>
        <p:spPr>
          <a:xfrm>
            <a:off x="247930" y="-44673"/>
            <a:ext cx="5597237" cy="531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s-ES" sz="1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Podrás notificar electrónicamente siguiendo estos sencillos pasos:</a:t>
            </a:r>
            <a:endParaRPr lang="es-ES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11" name="Title 1"/>
          <p:cNvSpPr txBox="1">
            <a:spLocks/>
          </p:cNvSpPr>
          <p:nvPr/>
        </p:nvSpPr>
        <p:spPr>
          <a:xfrm>
            <a:off x="690028" y="282778"/>
            <a:ext cx="4633762" cy="554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Accede a https://procuradorescertificacion.cgpe.es</a:t>
            </a:r>
          </a:p>
          <a:p>
            <a:r>
              <a:rPr lang="es-ES" sz="1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y regístrate como nuevo usuario. </a:t>
            </a:r>
            <a:r>
              <a:rPr lang="es-ES" sz="1200" dirty="0">
                <a:solidFill>
                  <a:srgbClr val="002060"/>
                </a:solidFill>
                <a:latin typeface="Georgia" panose="02040502050405020303" pitchFamily="18" charset="0"/>
              </a:rPr>
              <a:t>Introduce el código </a:t>
            </a:r>
            <a:r>
              <a:rPr lang="es-ES" sz="1200" b="1" i="1" dirty="0">
                <a:solidFill>
                  <a:srgbClr val="002060"/>
                </a:solidFill>
                <a:latin typeface="Georgia" panose="02040502050405020303" pitchFamily="18" charset="0"/>
              </a:rPr>
              <a:t>GradSocial </a:t>
            </a:r>
          </a:p>
        </p:txBody>
      </p:sp>
      <p:sp>
        <p:nvSpPr>
          <p:cNvPr id="112" name="Title 1"/>
          <p:cNvSpPr txBox="1">
            <a:spLocks/>
          </p:cNvSpPr>
          <p:nvPr/>
        </p:nvSpPr>
        <p:spPr>
          <a:xfrm>
            <a:off x="690029" y="946635"/>
            <a:ext cx="4633761" cy="622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" dirty="0">
                <a:solidFill>
                  <a:srgbClr val="002060"/>
                </a:solidFill>
                <a:latin typeface="Georgia" panose="02040502050405020303" pitchFamily="18" charset="0"/>
              </a:rPr>
              <a:t>Crea la notificación desde la plataforma, desde tu cliente correo o sistema de gestión y envíala al destinatario o destinatarios</a:t>
            </a:r>
          </a:p>
        </p:txBody>
      </p:sp>
      <p:sp>
        <p:nvSpPr>
          <p:cNvPr id="115" name="Title 1"/>
          <p:cNvSpPr txBox="1">
            <a:spLocks/>
          </p:cNvSpPr>
          <p:nvPr/>
        </p:nvSpPr>
        <p:spPr>
          <a:xfrm>
            <a:off x="690029" y="1748193"/>
            <a:ext cx="4633761" cy="684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" dirty="0">
                <a:solidFill>
                  <a:srgbClr val="002060"/>
                </a:solidFill>
                <a:latin typeface="Georgia" panose="02040502050405020303" pitchFamily="18" charset="0"/>
              </a:rPr>
              <a:t>Como tercero de confianza certificamos, con firma electrónica y sellado de tiempo, el momento de la entrega, acceso y respuesta a la notificación por parte del destinatario</a:t>
            </a:r>
          </a:p>
        </p:txBody>
      </p:sp>
      <p:sp>
        <p:nvSpPr>
          <p:cNvPr id="117" name="Title 1"/>
          <p:cNvSpPr txBox="1">
            <a:spLocks/>
          </p:cNvSpPr>
          <p:nvPr/>
        </p:nvSpPr>
        <p:spPr>
          <a:xfrm>
            <a:off x="690029" y="2567234"/>
            <a:ext cx="4633761" cy="684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" dirty="0">
                <a:solidFill>
                  <a:srgbClr val="002060"/>
                </a:solidFill>
                <a:latin typeface="Georgia" panose="02040502050405020303" pitchFamily="18" charset="0"/>
              </a:rPr>
              <a:t>Descárgate el certificado que acredita toda la información de la comunicación</a:t>
            </a:r>
          </a:p>
        </p:txBody>
      </p:sp>
      <p:sp>
        <p:nvSpPr>
          <p:cNvPr id="119" name="Down Arrow 118"/>
          <p:cNvSpPr/>
          <p:nvPr/>
        </p:nvSpPr>
        <p:spPr>
          <a:xfrm>
            <a:off x="2921893" y="729400"/>
            <a:ext cx="170033" cy="317005"/>
          </a:xfrm>
          <a:prstGeom prst="downArrow">
            <a:avLst>
              <a:gd name="adj1" fmla="val 28378"/>
              <a:gd name="adj2" fmla="val 101351"/>
            </a:avLst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0" name="Title 1"/>
          <p:cNvSpPr txBox="1">
            <a:spLocks/>
          </p:cNvSpPr>
          <p:nvPr/>
        </p:nvSpPr>
        <p:spPr>
          <a:xfrm>
            <a:off x="690029" y="3323215"/>
            <a:ext cx="4633761" cy="684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" dirty="0">
                <a:solidFill>
                  <a:srgbClr val="002060"/>
                </a:solidFill>
                <a:latin typeface="Georgia" panose="02040502050405020303" pitchFamily="18" charset="0"/>
              </a:rPr>
              <a:t>Almacenamos, de forma segura, todas tus comunicaciones y certificados en nuestra base de datos durante 6 años. Podrás acceder a ellas cuando lo necesites</a:t>
            </a:r>
          </a:p>
        </p:txBody>
      </p:sp>
      <p:sp>
        <p:nvSpPr>
          <p:cNvPr id="122" name="Down Arrow 121"/>
          <p:cNvSpPr/>
          <p:nvPr/>
        </p:nvSpPr>
        <p:spPr>
          <a:xfrm>
            <a:off x="2921893" y="1453128"/>
            <a:ext cx="170033" cy="317005"/>
          </a:xfrm>
          <a:prstGeom prst="downArrow">
            <a:avLst>
              <a:gd name="adj1" fmla="val 28378"/>
              <a:gd name="adj2" fmla="val 101351"/>
            </a:avLst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3" name="Down Arrow 122"/>
          <p:cNvSpPr/>
          <p:nvPr/>
        </p:nvSpPr>
        <p:spPr>
          <a:xfrm>
            <a:off x="2921893" y="2379699"/>
            <a:ext cx="170033" cy="317005"/>
          </a:xfrm>
          <a:prstGeom prst="downArrow">
            <a:avLst>
              <a:gd name="adj1" fmla="val 28378"/>
              <a:gd name="adj2" fmla="val 101351"/>
            </a:avLst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4" name="Down Arrow 123"/>
          <p:cNvSpPr/>
          <p:nvPr/>
        </p:nvSpPr>
        <p:spPr>
          <a:xfrm>
            <a:off x="2921893" y="3107660"/>
            <a:ext cx="170033" cy="317005"/>
          </a:xfrm>
          <a:prstGeom prst="downArrow">
            <a:avLst>
              <a:gd name="adj1" fmla="val 28378"/>
              <a:gd name="adj2" fmla="val 101351"/>
            </a:avLst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aphicFrame>
        <p:nvGraphicFramePr>
          <p:cNvPr id="125" name="Table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079781"/>
              </p:ext>
            </p:extLst>
          </p:nvPr>
        </p:nvGraphicFramePr>
        <p:xfrm>
          <a:off x="83961" y="4075808"/>
          <a:ext cx="5932660" cy="1737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235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580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11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03575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Georgia" panose="02040502050405020303" pitchFamily="18" charset="0"/>
                        </a:rPr>
                        <a:t>Tipo de tarifa</a:t>
                      </a:r>
                    </a:p>
                  </a:txBody>
                  <a:tcPr anchor="ctr">
                    <a:solidFill>
                      <a:srgbClr val="00206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Georgia" panose="02040502050405020303" pitchFamily="18" charset="0"/>
                        </a:rPr>
                        <a:t>Incluye…</a:t>
                      </a:r>
                    </a:p>
                  </a:txBody>
                  <a:tcPr anchor="ctr">
                    <a:solidFill>
                      <a:srgbClr val="00206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Georgia" panose="02040502050405020303" pitchFamily="18" charset="0"/>
                        </a:rPr>
                        <a:t>Precio (sin IVA)</a:t>
                      </a:r>
                    </a:p>
                  </a:txBody>
                  <a:tcPr anchor="ctr">
                    <a:solidFill>
                      <a:srgbClr val="00206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9684">
                <a:tc>
                  <a:txBody>
                    <a:bodyPr/>
                    <a:lstStyle/>
                    <a:p>
                      <a:pPr algn="l"/>
                      <a:r>
                        <a:rPr lang="es-ES" sz="1000" dirty="0">
                          <a:latin typeface="Georgia" panose="02040502050405020303" pitchFamily="18" charset="0"/>
                        </a:rPr>
                        <a:t>Tarifa plan</a:t>
                      </a:r>
                      <a:r>
                        <a:rPr lang="es-ES" sz="1000" baseline="0" dirty="0">
                          <a:latin typeface="Georgia" panose="02040502050405020303" pitchFamily="18" charset="0"/>
                        </a:rPr>
                        <a:t>a </a:t>
                      </a:r>
                      <a:r>
                        <a:rPr lang="es-ES" sz="1000" baseline="0" dirty="0" smtClean="0">
                          <a:latin typeface="Georgia" panose="02040502050405020303" pitchFamily="18" charset="0"/>
                        </a:rPr>
                        <a:t>250</a:t>
                      </a:r>
                      <a:endParaRPr lang="es-ES" sz="10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rgbClr val="002060">
                        <a:alpha val="1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Georgia" panose="02040502050405020303" pitchFamily="18" charset="0"/>
                        </a:rPr>
                        <a:t>250 </a:t>
                      </a:r>
                      <a:r>
                        <a:rPr lang="es-ES" sz="1000" dirty="0">
                          <a:latin typeface="Georgia" panose="02040502050405020303" pitchFamily="18" charset="0"/>
                        </a:rPr>
                        <a:t>envíos</a:t>
                      </a:r>
                      <a:r>
                        <a:rPr lang="es-ES" sz="1000" baseline="0" dirty="0">
                          <a:latin typeface="Georgia" panose="02040502050405020303" pitchFamily="18" charset="0"/>
                        </a:rPr>
                        <a:t> mensuales </a:t>
                      </a:r>
                      <a:r>
                        <a:rPr lang="es-ES" sz="1000" baseline="0" dirty="0" smtClean="0">
                          <a:latin typeface="Georgia" panose="02040502050405020303" pitchFamily="18" charset="0"/>
                        </a:rPr>
                        <a:t>(50 </a:t>
                      </a:r>
                      <a:r>
                        <a:rPr lang="es-ES" sz="1000" baseline="0" dirty="0">
                          <a:latin typeface="Georgia" panose="02040502050405020303" pitchFamily="18" charset="0"/>
                        </a:rPr>
                        <a:t>MB)</a:t>
                      </a:r>
                      <a:endParaRPr lang="es-ES" sz="10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rgbClr val="002060">
                        <a:alpha val="1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Georgia" panose="02040502050405020303" pitchFamily="18" charset="0"/>
                        </a:rPr>
                        <a:t>12 </a:t>
                      </a:r>
                      <a:r>
                        <a:rPr lang="es-ES" sz="1000" dirty="0">
                          <a:latin typeface="Georgia" panose="02040502050405020303" pitchFamily="18" charset="0"/>
                        </a:rPr>
                        <a:t>€ mensuales</a:t>
                      </a:r>
                    </a:p>
                  </a:txBody>
                  <a:tcPr anchor="ctr">
                    <a:solidFill>
                      <a:srgbClr val="002060">
                        <a:alpha val="12157"/>
                      </a:srgbClr>
                    </a:solidFill>
                  </a:tcPr>
                </a:tc>
              </a:tr>
              <a:tr h="199684">
                <a:tc>
                  <a:txBody>
                    <a:bodyPr/>
                    <a:lstStyle/>
                    <a:p>
                      <a:pPr algn="l"/>
                      <a:r>
                        <a:rPr lang="es-ES" sz="1000" dirty="0">
                          <a:latin typeface="Georgia" panose="02040502050405020303" pitchFamily="18" charset="0"/>
                        </a:rPr>
                        <a:t>Tarifa plan</a:t>
                      </a:r>
                      <a:r>
                        <a:rPr lang="es-ES" sz="1000" baseline="0" dirty="0">
                          <a:latin typeface="Georgia" panose="02040502050405020303" pitchFamily="18" charset="0"/>
                        </a:rPr>
                        <a:t>a 500</a:t>
                      </a:r>
                      <a:endParaRPr lang="es-ES" sz="10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rgbClr val="002060">
                        <a:alpha val="1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Georgia" panose="02040502050405020303" pitchFamily="18" charset="0"/>
                        </a:rPr>
                        <a:t>500 envíos</a:t>
                      </a:r>
                      <a:r>
                        <a:rPr lang="es-ES" sz="1000" baseline="0" dirty="0">
                          <a:latin typeface="Georgia" panose="02040502050405020303" pitchFamily="18" charset="0"/>
                        </a:rPr>
                        <a:t> mensuales (100 MB)</a:t>
                      </a:r>
                      <a:endParaRPr lang="es-ES" sz="10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rgbClr val="002060">
                        <a:alpha val="1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Georgia" panose="02040502050405020303" pitchFamily="18" charset="0"/>
                        </a:rPr>
                        <a:t>18 </a:t>
                      </a:r>
                      <a:r>
                        <a:rPr lang="es-ES" sz="1000" dirty="0">
                          <a:latin typeface="Georgia" panose="02040502050405020303" pitchFamily="18" charset="0"/>
                        </a:rPr>
                        <a:t>€ mensuales</a:t>
                      </a:r>
                    </a:p>
                  </a:txBody>
                  <a:tcPr anchor="ctr">
                    <a:solidFill>
                      <a:srgbClr val="002060">
                        <a:alpha val="1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000" dirty="0">
                          <a:latin typeface="Georgia" panose="02040502050405020303" pitchFamily="18" charset="0"/>
                        </a:rPr>
                        <a:t>Tarifa plana 1.000</a:t>
                      </a:r>
                    </a:p>
                  </a:txBody>
                  <a:tcPr anchor="ctr">
                    <a:solidFill>
                      <a:srgbClr val="002060">
                        <a:alpha val="1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Georgia" panose="02040502050405020303" pitchFamily="18" charset="0"/>
                        </a:rPr>
                        <a:t>1.000</a:t>
                      </a:r>
                      <a:r>
                        <a:rPr lang="es-ES" sz="1000" baseline="0" dirty="0">
                          <a:latin typeface="Georgia" panose="02040502050405020303" pitchFamily="18" charset="0"/>
                        </a:rPr>
                        <a:t> envíos mensuales (200 MB)</a:t>
                      </a:r>
                      <a:endParaRPr lang="es-ES" sz="10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rgbClr val="002060">
                        <a:alpha val="1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Georgia" panose="02040502050405020303" pitchFamily="18" charset="0"/>
                        </a:rPr>
                        <a:t>30 </a:t>
                      </a:r>
                      <a:r>
                        <a:rPr lang="es-ES" sz="1000" dirty="0">
                          <a:latin typeface="Georgia" panose="02040502050405020303" pitchFamily="18" charset="0"/>
                        </a:rPr>
                        <a:t>€ mensuales</a:t>
                      </a:r>
                    </a:p>
                  </a:txBody>
                  <a:tcPr anchor="ctr">
                    <a:solidFill>
                      <a:srgbClr val="002060">
                        <a:alpha val="1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000" dirty="0">
                          <a:latin typeface="Georgia" panose="02040502050405020303" pitchFamily="18" charset="0"/>
                        </a:rPr>
                        <a:t>Tarifa plana 3.000</a:t>
                      </a:r>
                    </a:p>
                  </a:txBody>
                  <a:tcPr anchor="ctr">
                    <a:solidFill>
                      <a:srgbClr val="002060">
                        <a:alpha val="1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Georgia" panose="02040502050405020303" pitchFamily="18" charset="0"/>
                        </a:rPr>
                        <a:t>3.000 envíos mensuales (600</a:t>
                      </a:r>
                      <a:r>
                        <a:rPr lang="es-ES" sz="1000" baseline="0" dirty="0">
                          <a:latin typeface="Georgia" panose="02040502050405020303" pitchFamily="18" charset="0"/>
                        </a:rPr>
                        <a:t> MB)</a:t>
                      </a:r>
                      <a:endParaRPr lang="es-ES" sz="10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rgbClr val="002060">
                        <a:alpha val="1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Georgia" panose="02040502050405020303" pitchFamily="18" charset="0"/>
                        </a:rPr>
                        <a:t>5</a:t>
                      </a:r>
                      <a:r>
                        <a:rPr lang="es-ES" sz="1000" dirty="0" smtClean="0">
                          <a:latin typeface="Georgia" panose="02040502050405020303" pitchFamily="18" charset="0"/>
                        </a:rPr>
                        <a:t>5 </a:t>
                      </a:r>
                      <a:r>
                        <a:rPr lang="es-ES" sz="1000" dirty="0">
                          <a:latin typeface="Georgia" panose="02040502050405020303" pitchFamily="18" charset="0"/>
                        </a:rPr>
                        <a:t>€ mensuales</a:t>
                      </a:r>
                    </a:p>
                  </a:txBody>
                  <a:tcPr anchor="ctr">
                    <a:solidFill>
                      <a:srgbClr val="002060">
                        <a:alpha val="1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000" dirty="0">
                          <a:latin typeface="Georgia" panose="02040502050405020303" pitchFamily="18" charset="0"/>
                        </a:rPr>
                        <a:t>Tarifa plana 7.000</a:t>
                      </a:r>
                    </a:p>
                  </a:txBody>
                  <a:tcPr anchor="ctr">
                    <a:solidFill>
                      <a:srgbClr val="002060">
                        <a:alpha val="1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Georgia" panose="02040502050405020303" pitchFamily="18" charset="0"/>
                        </a:rPr>
                        <a:t>7.000 envíos mensuales (1.400</a:t>
                      </a:r>
                      <a:r>
                        <a:rPr lang="es-ES" sz="1000" baseline="0" dirty="0">
                          <a:latin typeface="Georgia" panose="02040502050405020303" pitchFamily="18" charset="0"/>
                        </a:rPr>
                        <a:t> MB)</a:t>
                      </a:r>
                      <a:endParaRPr lang="es-ES" sz="10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rgbClr val="002060">
                        <a:alpha val="1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Georgia" panose="02040502050405020303" pitchFamily="18" charset="0"/>
                        </a:rPr>
                        <a:t>110 </a:t>
                      </a:r>
                      <a:r>
                        <a:rPr lang="es-ES" sz="1000" dirty="0">
                          <a:latin typeface="Georgia" panose="02040502050405020303" pitchFamily="18" charset="0"/>
                        </a:rPr>
                        <a:t>€ mensuales</a:t>
                      </a:r>
                    </a:p>
                  </a:txBody>
                  <a:tcPr anchor="ctr">
                    <a:solidFill>
                      <a:srgbClr val="002060">
                        <a:alpha val="1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000" dirty="0">
                          <a:latin typeface="Georgia" panose="02040502050405020303" pitchFamily="18" charset="0"/>
                        </a:rPr>
                        <a:t>Tarifa plana 20.000</a:t>
                      </a:r>
                    </a:p>
                  </a:txBody>
                  <a:tcPr anchor="ctr">
                    <a:solidFill>
                      <a:srgbClr val="002060">
                        <a:alpha val="1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Georgia" panose="02040502050405020303" pitchFamily="18" charset="0"/>
                        </a:rPr>
                        <a:t>20.000 envíos mensuales (4.000</a:t>
                      </a:r>
                      <a:r>
                        <a:rPr lang="es-ES" sz="1000" baseline="0" dirty="0">
                          <a:latin typeface="Georgia" panose="02040502050405020303" pitchFamily="18" charset="0"/>
                        </a:rPr>
                        <a:t> MB)</a:t>
                      </a:r>
                      <a:endParaRPr lang="es-ES" sz="10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rgbClr val="002060">
                        <a:alpha val="1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Georgia" panose="02040502050405020303" pitchFamily="18" charset="0"/>
                        </a:rPr>
                        <a:t>300 </a:t>
                      </a:r>
                      <a:r>
                        <a:rPr lang="es-ES" sz="1000" dirty="0">
                          <a:latin typeface="Georgia" panose="02040502050405020303" pitchFamily="18" charset="0"/>
                        </a:rPr>
                        <a:t>€ mensuales</a:t>
                      </a:r>
                    </a:p>
                  </a:txBody>
                  <a:tcPr anchor="ctr">
                    <a:solidFill>
                      <a:srgbClr val="002060">
                        <a:alpha val="1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26" name="Title 1"/>
          <p:cNvSpPr txBox="1">
            <a:spLocks/>
          </p:cNvSpPr>
          <p:nvPr/>
        </p:nvSpPr>
        <p:spPr>
          <a:xfrm>
            <a:off x="26246" y="5821571"/>
            <a:ext cx="6001434" cy="567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1000" dirty="0">
                <a:latin typeface="Georgia" panose="02040502050405020303" pitchFamily="18" charset="0"/>
              </a:rPr>
              <a:t>*Las tarifas planas incluyen notificaciones sin acuse de </a:t>
            </a:r>
            <a:r>
              <a:rPr lang="es-ES" sz="1000" dirty="0" smtClean="0">
                <a:latin typeface="Georgia" panose="02040502050405020303" pitchFamily="18" charset="0"/>
              </a:rPr>
              <a:t>lectura, </a:t>
            </a:r>
            <a:r>
              <a:rPr lang="es-ES" sz="1000" dirty="0">
                <a:latin typeface="Georgia" panose="02040502050405020303" pitchFamily="18" charset="0"/>
              </a:rPr>
              <a:t>notificaciones electrónicas con pin y sin pin y </a:t>
            </a:r>
            <a:r>
              <a:rPr lang="es-ES" sz="1000" dirty="0" smtClean="0">
                <a:latin typeface="Georgia" panose="02040502050405020303" pitchFamily="18" charset="0"/>
              </a:rPr>
              <a:t>notificaciones </a:t>
            </a:r>
            <a:r>
              <a:rPr lang="es-ES" sz="1000" dirty="0">
                <a:latin typeface="Georgia" panose="02040502050405020303" pitchFamily="18" charset="0"/>
              </a:rPr>
              <a:t>electrónicas con certificado digital así como la descarga de </a:t>
            </a:r>
            <a:r>
              <a:rPr lang="es-ES" sz="1000" dirty="0" smtClean="0">
                <a:latin typeface="Georgia" panose="02040502050405020303" pitchFamily="18" charset="0"/>
              </a:rPr>
              <a:t>certificados.</a:t>
            </a:r>
          </a:p>
          <a:p>
            <a:pPr algn="just"/>
            <a:r>
              <a:rPr lang="es-ES" sz="1000" dirty="0" smtClean="0">
                <a:latin typeface="Georgia" panose="02040502050405020303" pitchFamily="18" charset="0"/>
              </a:rPr>
              <a:t>Visita nuestra web e infórmate sobre el resto de servicios (bonos de envíos, envíos individuales, SMS</a:t>
            </a:r>
            <a:r>
              <a:rPr lang="es-ES" sz="1000" dirty="0" smtClean="0">
                <a:latin typeface="Georgia" panose="02040502050405020303" pitchFamily="18" charset="0"/>
              </a:rPr>
              <a:t>…)</a:t>
            </a:r>
          </a:p>
          <a:p>
            <a:pPr algn="just"/>
            <a:r>
              <a:rPr lang="es-ES" sz="1000" dirty="0"/>
              <a:t>https://portalprocuradorescertificacion.cgpe.es</a:t>
            </a:r>
            <a:r>
              <a:rPr lang="es-ES" sz="1000" dirty="0" smtClean="0"/>
              <a:t>/</a:t>
            </a:r>
            <a:endParaRPr lang="es-ES" sz="1000" dirty="0"/>
          </a:p>
        </p:txBody>
      </p:sp>
      <p:sp>
        <p:nvSpPr>
          <p:cNvPr id="128" name="Title 1"/>
          <p:cNvSpPr txBox="1">
            <a:spLocks/>
          </p:cNvSpPr>
          <p:nvPr/>
        </p:nvSpPr>
        <p:spPr>
          <a:xfrm>
            <a:off x="6638279" y="875706"/>
            <a:ext cx="5119100" cy="83571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Plataforma de Certificación de Envíos</a:t>
            </a:r>
            <a:endParaRPr lang="es-ES" sz="2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29" name="Picture 1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428" y="218628"/>
            <a:ext cx="2461147" cy="628912"/>
          </a:xfrm>
          <a:prstGeom prst="rect">
            <a:avLst/>
          </a:prstGeom>
        </p:spPr>
      </p:pic>
      <p:sp>
        <p:nvSpPr>
          <p:cNvPr id="89" name="Rectangle 88"/>
          <p:cNvSpPr/>
          <p:nvPr/>
        </p:nvSpPr>
        <p:spPr bwMode="ltGray">
          <a:xfrm>
            <a:off x="1" y="6426668"/>
            <a:ext cx="6096000" cy="382674"/>
          </a:xfrm>
          <a:prstGeom prst="rect">
            <a:avLst/>
          </a:prstGeom>
          <a:solidFill>
            <a:srgbClr val="FFFFFF">
              <a:alpha val="83137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7127" y="6203316"/>
            <a:ext cx="5325121" cy="750071"/>
            <a:chOff x="233272" y="6203320"/>
            <a:chExt cx="5325121" cy="750071"/>
          </a:xfrm>
        </p:grpSpPr>
        <p:pic>
          <p:nvPicPr>
            <p:cNvPr id="43" name="Picture 4" descr="Resultado de imagen de visa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3305" y="6472568"/>
              <a:ext cx="948971" cy="301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6" descr="Resultado de imagen de domiciliacion bancaria"/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272" y="6464616"/>
              <a:ext cx="674612" cy="330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5" name="Grupo 39"/>
            <p:cNvGrpSpPr/>
            <p:nvPr/>
          </p:nvGrpSpPr>
          <p:grpSpPr>
            <a:xfrm>
              <a:off x="5039924" y="6418807"/>
              <a:ext cx="518469" cy="312549"/>
              <a:chOff x="777875" y="4092576"/>
              <a:chExt cx="769938" cy="565150"/>
            </a:xfrm>
            <a:solidFill>
              <a:srgbClr val="C6703B"/>
            </a:solidFill>
          </p:grpSpPr>
          <p:sp>
            <p:nvSpPr>
              <p:cNvPr id="46" name="Freeform 39"/>
              <p:cNvSpPr>
                <a:spLocks/>
              </p:cNvSpPr>
              <p:nvPr/>
            </p:nvSpPr>
            <p:spPr bwMode="auto">
              <a:xfrm>
                <a:off x="987425" y="4233863"/>
                <a:ext cx="109538" cy="234950"/>
              </a:xfrm>
              <a:custGeom>
                <a:avLst/>
                <a:gdLst>
                  <a:gd name="T0" fmla="*/ 12 w 29"/>
                  <a:gd name="T1" fmla="*/ 0 h 62"/>
                  <a:gd name="T2" fmla="*/ 8 w 29"/>
                  <a:gd name="T3" fmla="*/ 0 h 62"/>
                  <a:gd name="T4" fmla="*/ 5 w 29"/>
                  <a:gd name="T5" fmla="*/ 18 h 62"/>
                  <a:gd name="T6" fmla="*/ 9 w 29"/>
                  <a:gd name="T7" fmla="*/ 19 h 62"/>
                  <a:gd name="T8" fmla="*/ 17 w 29"/>
                  <a:gd name="T9" fmla="*/ 17 h 62"/>
                  <a:gd name="T10" fmla="*/ 21 w 29"/>
                  <a:gd name="T11" fmla="*/ 33 h 62"/>
                  <a:gd name="T12" fmla="*/ 14 w 29"/>
                  <a:gd name="T13" fmla="*/ 48 h 62"/>
                  <a:gd name="T14" fmla="*/ 7 w 29"/>
                  <a:gd name="T15" fmla="*/ 43 h 62"/>
                  <a:gd name="T16" fmla="*/ 2 w 29"/>
                  <a:gd name="T17" fmla="*/ 43 h 62"/>
                  <a:gd name="T18" fmla="*/ 0 w 29"/>
                  <a:gd name="T19" fmla="*/ 60 h 62"/>
                  <a:gd name="T20" fmla="*/ 4 w 29"/>
                  <a:gd name="T21" fmla="*/ 62 h 62"/>
                  <a:gd name="T22" fmla="*/ 9 w 29"/>
                  <a:gd name="T23" fmla="*/ 62 h 62"/>
                  <a:gd name="T24" fmla="*/ 28 w 29"/>
                  <a:gd name="T25" fmla="*/ 34 h 62"/>
                  <a:gd name="T26" fmla="*/ 27 w 29"/>
                  <a:gd name="T27" fmla="*/ 15 h 62"/>
                  <a:gd name="T28" fmla="*/ 12 w 29"/>
                  <a:gd name="T2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" h="62">
                    <a:moveTo>
                      <a:pt x="12" y="0"/>
                    </a:moveTo>
                    <a:cubicBezTo>
                      <a:pt x="10" y="0"/>
                      <a:pt x="9" y="0"/>
                      <a:pt x="8" y="0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18"/>
                      <a:pt x="8" y="19"/>
                      <a:pt x="9" y="19"/>
                    </a:cubicBezTo>
                    <a:cubicBezTo>
                      <a:pt x="12" y="20"/>
                      <a:pt x="15" y="19"/>
                      <a:pt x="17" y="17"/>
                    </a:cubicBezTo>
                    <a:cubicBezTo>
                      <a:pt x="20" y="21"/>
                      <a:pt x="22" y="26"/>
                      <a:pt x="21" y="33"/>
                    </a:cubicBezTo>
                    <a:cubicBezTo>
                      <a:pt x="20" y="40"/>
                      <a:pt x="17" y="45"/>
                      <a:pt x="14" y="48"/>
                    </a:cubicBezTo>
                    <a:cubicBezTo>
                      <a:pt x="13" y="45"/>
                      <a:pt x="10" y="43"/>
                      <a:pt x="7" y="43"/>
                    </a:cubicBezTo>
                    <a:cubicBezTo>
                      <a:pt x="5" y="43"/>
                      <a:pt x="3" y="43"/>
                      <a:pt x="2" y="43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1" y="61"/>
                      <a:pt x="2" y="62"/>
                      <a:pt x="4" y="62"/>
                    </a:cubicBezTo>
                    <a:cubicBezTo>
                      <a:pt x="6" y="62"/>
                      <a:pt x="7" y="62"/>
                      <a:pt x="9" y="62"/>
                    </a:cubicBezTo>
                    <a:cubicBezTo>
                      <a:pt x="22" y="60"/>
                      <a:pt x="27" y="44"/>
                      <a:pt x="28" y="34"/>
                    </a:cubicBezTo>
                    <a:cubicBezTo>
                      <a:pt x="29" y="28"/>
                      <a:pt x="29" y="21"/>
                      <a:pt x="27" y="15"/>
                    </a:cubicBezTo>
                    <a:cubicBezTo>
                      <a:pt x="25" y="9"/>
                      <a:pt x="20" y="1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80147" tIns="40074" rIns="80147" bIns="40074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7" name="Freeform 40"/>
              <p:cNvSpPr>
                <a:spLocks/>
              </p:cNvSpPr>
              <p:nvPr/>
            </p:nvSpPr>
            <p:spPr bwMode="auto">
              <a:xfrm>
                <a:off x="777875" y="4092576"/>
                <a:ext cx="357188" cy="554038"/>
              </a:xfrm>
              <a:custGeom>
                <a:avLst/>
                <a:gdLst>
                  <a:gd name="T0" fmla="*/ 87 w 94"/>
                  <a:gd name="T1" fmla="*/ 112 h 146"/>
                  <a:gd name="T2" fmla="*/ 63 w 94"/>
                  <a:gd name="T3" fmla="*/ 128 h 146"/>
                  <a:gd name="T4" fmla="*/ 8 w 94"/>
                  <a:gd name="T5" fmla="*/ 50 h 146"/>
                  <a:gd name="T6" fmla="*/ 69 w 94"/>
                  <a:gd name="T7" fmla="*/ 9 h 146"/>
                  <a:gd name="T8" fmla="*/ 93 w 94"/>
                  <a:gd name="T9" fmla="*/ 43 h 146"/>
                  <a:gd name="T10" fmla="*/ 94 w 94"/>
                  <a:gd name="T11" fmla="*/ 30 h 146"/>
                  <a:gd name="T12" fmla="*/ 77 w 94"/>
                  <a:gd name="T13" fmla="*/ 7 h 146"/>
                  <a:gd name="T14" fmla="*/ 60 w 94"/>
                  <a:gd name="T15" fmla="*/ 4 h 146"/>
                  <a:gd name="T16" fmla="*/ 7 w 94"/>
                  <a:gd name="T17" fmla="*/ 40 h 146"/>
                  <a:gd name="T18" fmla="*/ 4 w 94"/>
                  <a:gd name="T19" fmla="*/ 58 h 146"/>
                  <a:gd name="T20" fmla="*/ 61 w 94"/>
                  <a:gd name="T21" fmla="*/ 139 h 146"/>
                  <a:gd name="T22" fmla="*/ 78 w 94"/>
                  <a:gd name="T23" fmla="*/ 142 h 146"/>
                  <a:gd name="T24" fmla="*/ 85 w 94"/>
                  <a:gd name="T25" fmla="*/ 138 h 146"/>
                  <a:gd name="T26" fmla="*/ 87 w 94"/>
                  <a:gd name="T27" fmla="*/ 11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4" h="146">
                    <a:moveTo>
                      <a:pt x="87" y="112"/>
                    </a:moveTo>
                    <a:cubicBezTo>
                      <a:pt x="63" y="128"/>
                      <a:pt x="63" y="128"/>
                      <a:pt x="63" y="128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69" y="9"/>
                      <a:pt x="69" y="9"/>
                      <a:pt x="69" y="9"/>
                    </a:cubicBezTo>
                    <a:cubicBezTo>
                      <a:pt x="93" y="43"/>
                      <a:pt x="93" y="43"/>
                      <a:pt x="93" y="43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77" y="7"/>
                      <a:pt x="77" y="7"/>
                      <a:pt x="77" y="7"/>
                    </a:cubicBezTo>
                    <a:cubicBezTo>
                      <a:pt x="73" y="1"/>
                      <a:pt x="66" y="0"/>
                      <a:pt x="60" y="4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1" y="44"/>
                      <a:pt x="0" y="52"/>
                      <a:pt x="4" y="58"/>
                    </a:cubicBezTo>
                    <a:cubicBezTo>
                      <a:pt x="61" y="139"/>
                      <a:pt x="61" y="139"/>
                      <a:pt x="61" y="139"/>
                    </a:cubicBezTo>
                    <a:cubicBezTo>
                      <a:pt x="65" y="145"/>
                      <a:pt x="72" y="146"/>
                      <a:pt x="78" y="142"/>
                    </a:cubicBezTo>
                    <a:cubicBezTo>
                      <a:pt x="85" y="138"/>
                      <a:pt x="85" y="138"/>
                      <a:pt x="85" y="138"/>
                    </a:cubicBezTo>
                    <a:lnTo>
                      <a:pt x="87" y="1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80147" tIns="40074" rIns="80147" bIns="40074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8" name="Freeform 41"/>
              <p:cNvSpPr>
                <a:spLocks/>
              </p:cNvSpPr>
              <p:nvPr/>
            </p:nvSpPr>
            <p:spPr bwMode="auto">
              <a:xfrm>
                <a:off x="1317625" y="4275139"/>
                <a:ext cx="230188" cy="265113"/>
              </a:xfrm>
              <a:custGeom>
                <a:avLst/>
                <a:gdLst>
                  <a:gd name="T0" fmla="*/ 28 w 61"/>
                  <a:gd name="T1" fmla="*/ 27 h 70"/>
                  <a:gd name="T2" fmla="*/ 24 w 61"/>
                  <a:gd name="T3" fmla="*/ 27 h 70"/>
                  <a:gd name="T4" fmla="*/ 14 w 61"/>
                  <a:gd name="T5" fmla="*/ 5 h 70"/>
                  <a:gd name="T6" fmla="*/ 5 w 61"/>
                  <a:gd name="T7" fmla="*/ 2 h 70"/>
                  <a:gd name="T8" fmla="*/ 2 w 61"/>
                  <a:gd name="T9" fmla="*/ 10 h 70"/>
                  <a:gd name="T10" fmla="*/ 20 w 61"/>
                  <a:gd name="T11" fmla="*/ 49 h 70"/>
                  <a:gd name="T12" fmla="*/ 18 w 61"/>
                  <a:gd name="T13" fmla="*/ 50 h 70"/>
                  <a:gd name="T14" fmla="*/ 11 w 61"/>
                  <a:gd name="T15" fmla="*/ 40 h 70"/>
                  <a:gd name="T16" fmla="*/ 8 w 61"/>
                  <a:gd name="T17" fmla="*/ 51 h 70"/>
                  <a:gd name="T18" fmla="*/ 35 w 61"/>
                  <a:gd name="T19" fmla="*/ 65 h 70"/>
                  <a:gd name="T20" fmla="*/ 38 w 61"/>
                  <a:gd name="T21" fmla="*/ 70 h 70"/>
                  <a:gd name="T22" fmla="*/ 58 w 61"/>
                  <a:gd name="T23" fmla="*/ 61 h 70"/>
                  <a:gd name="T24" fmla="*/ 56 w 61"/>
                  <a:gd name="T25" fmla="*/ 56 h 70"/>
                  <a:gd name="T26" fmla="*/ 56 w 61"/>
                  <a:gd name="T27" fmla="*/ 56 h 70"/>
                  <a:gd name="T28" fmla="*/ 61 w 61"/>
                  <a:gd name="T29" fmla="*/ 46 h 70"/>
                  <a:gd name="T30" fmla="*/ 52 w 61"/>
                  <a:gd name="T31" fmla="*/ 26 h 70"/>
                  <a:gd name="T32" fmla="*/ 28 w 61"/>
                  <a:gd name="T33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70">
                    <a:moveTo>
                      <a:pt x="28" y="27"/>
                    </a:moveTo>
                    <a:cubicBezTo>
                      <a:pt x="27" y="27"/>
                      <a:pt x="26" y="27"/>
                      <a:pt x="24" y="27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2" y="2"/>
                      <a:pt x="8" y="0"/>
                      <a:pt x="5" y="2"/>
                    </a:cubicBezTo>
                    <a:cubicBezTo>
                      <a:pt x="2" y="4"/>
                      <a:pt x="0" y="7"/>
                      <a:pt x="2" y="10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5" y="44"/>
                      <a:pt x="8" y="51"/>
                    </a:cubicBezTo>
                    <a:cubicBezTo>
                      <a:pt x="12" y="59"/>
                      <a:pt x="23" y="65"/>
                      <a:pt x="35" y="65"/>
                    </a:cubicBezTo>
                    <a:cubicBezTo>
                      <a:pt x="38" y="70"/>
                      <a:pt x="38" y="70"/>
                      <a:pt x="38" y="70"/>
                    </a:cubicBezTo>
                    <a:cubicBezTo>
                      <a:pt x="58" y="61"/>
                      <a:pt x="58" y="61"/>
                      <a:pt x="58" y="61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61" y="46"/>
                      <a:pt x="61" y="46"/>
                      <a:pt x="61" y="46"/>
                    </a:cubicBezTo>
                    <a:cubicBezTo>
                      <a:pt x="52" y="26"/>
                      <a:pt x="52" y="26"/>
                      <a:pt x="52" y="26"/>
                    </a:cubicBezTo>
                    <a:lnTo>
                      <a:pt x="28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80147" tIns="40074" rIns="80147" bIns="40074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49" name="Freeform 42"/>
              <p:cNvSpPr>
                <a:spLocks noEditPoints="1"/>
              </p:cNvSpPr>
              <p:nvPr/>
            </p:nvSpPr>
            <p:spPr bwMode="auto">
              <a:xfrm>
                <a:off x="1150938" y="4146551"/>
                <a:ext cx="314325" cy="511175"/>
              </a:xfrm>
              <a:custGeom>
                <a:avLst/>
                <a:gdLst>
                  <a:gd name="T0" fmla="*/ 74 w 83"/>
                  <a:gd name="T1" fmla="*/ 108 h 135"/>
                  <a:gd name="T2" fmla="*/ 67 w 83"/>
                  <a:gd name="T3" fmla="*/ 106 h 135"/>
                  <a:gd name="T4" fmla="*/ 67 w 83"/>
                  <a:gd name="T5" fmla="*/ 113 h 135"/>
                  <a:gd name="T6" fmla="*/ 10 w 83"/>
                  <a:gd name="T7" fmla="*/ 108 h 135"/>
                  <a:gd name="T8" fmla="*/ 17 w 83"/>
                  <a:gd name="T9" fmla="*/ 20 h 135"/>
                  <a:gd name="T10" fmla="*/ 74 w 83"/>
                  <a:gd name="T11" fmla="*/ 24 h 135"/>
                  <a:gd name="T12" fmla="*/ 72 w 83"/>
                  <a:gd name="T13" fmla="*/ 48 h 135"/>
                  <a:gd name="T14" fmla="*/ 74 w 83"/>
                  <a:gd name="T15" fmla="*/ 52 h 135"/>
                  <a:gd name="T16" fmla="*/ 79 w 83"/>
                  <a:gd name="T17" fmla="*/ 52 h 135"/>
                  <a:gd name="T18" fmla="*/ 83 w 83"/>
                  <a:gd name="T19" fmla="*/ 11 h 135"/>
                  <a:gd name="T20" fmla="*/ 78 w 83"/>
                  <a:gd name="T21" fmla="*/ 6 h 135"/>
                  <a:gd name="T22" fmla="*/ 16 w 83"/>
                  <a:gd name="T23" fmla="*/ 0 h 135"/>
                  <a:gd name="T24" fmla="*/ 11 w 83"/>
                  <a:gd name="T25" fmla="*/ 5 h 135"/>
                  <a:gd name="T26" fmla="*/ 1 w 83"/>
                  <a:gd name="T27" fmla="*/ 124 h 135"/>
                  <a:gd name="T28" fmla="*/ 6 w 83"/>
                  <a:gd name="T29" fmla="*/ 130 h 135"/>
                  <a:gd name="T30" fmla="*/ 67 w 83"/>
                  <a:gd name="T31" fmla="*/ 135 h 135"/>
                  <a:gd name="T32" fmla="*/ 73 w 83"/>
                  <a:gd name="T33" fmla="*/ 130 h 135"/>
                  <a:gd name="T34" fmla="*/ 75 w 83"/>
                  <a:gd name="T35" fmla="*/ 110 h 135"/>
                  <a:gd name="T36" fmla="*/ 74 w 83"/>
                  <a:gd name="T37" fmla="*/ 108 h 135"/>
                  <a:gd name="T38" fmla="*/ 36 w 83"/>
                  <a:gd name="T39" fmla="*/ 9 h 135"/>
                  <a:gd name="T40" fmla="*/ 57 w 83"/>
                  <a:gd name="T41" fmla="*/ 11 h 135"/>
                  <a:gd name="T42" fmla="*/ 59 w 83"/>
                  <a:gd name="T43" fmla="*/ 13 h 135"/>
                  <a:gd name="T44" fmla="*/ 57 w 83"/>
                  <a:gd name="T45" fmla="*/ 15 h 135"/>
                  <a:gd name="T46" fmla="*/ 35 w 83"/>
                  <a:gd name="T47" fmla="*/ 13 h 135"/>
                  <a:gd name="T48" fmla="*/ 34 w 83"/>
                  <a:gd name="T49" fmla="*/ 11 h 135"/>
                  <a:gd name="T50" fmla="*/ 36 w 83"/>
                  <a:gd name="T51" fmla="*/ 9 h 135"/>
                  <a:gd name="T52" fmla="*/ 36 w 83"/>
                  <a:gd name="T53" fmla="*/ 127 h 135"/>
                  <a:gd name="T54" fmla="*/ 37 w 83"/>
                  <a:gd name="T55" fmla="*/ 115 h 135"/>
                  <a:gd name="T56" fmla="*/ 36 w 83"/>
                  <a:gd name="T57" fmla="*/ 12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3" h="135">
                    <a:moveTo>
                      <a:pt x="74" y="108"/>
                    </a:moveTo>
                    <a:cubicBezTo>
                      <a:pt x="71" y="107"/>
                      <a:pt x="69" y="107"/>
                      <a:pt x="67" y="106"/>
                    </a:cubicBezTo>
                    <a:cubicBezTo>
                      <a:pt x="67" y="113"/>
                      <a:pt x="67" y="113"/>
                      <a:pt x="67" y="113"/>
                    </a:cubicBezTo>
                    <a:cubicBezTo>
                      <a:pt x="10" y="108"/>
                      <a:pt x="10" y="108"/>
                      <a:pt x="10" y="108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72" y="48"/>
                      <a:pt x="72" y="48"/>
                      <a:pt x="72" y="48"/>
                    </a:cubicBezTo>
                    <a:cubicBezTo>
                      <a:pt x="74" y="52"/>
                      <a:pt x="74" y="52"/>
                      <a:pt x="74" y="52"/>
                    </a:cubicBezTo>
                    <a:cubicBezTo>
                      <a:pt x="75" y="52"/>
                      <a:pt x="77" y="52"/>
                      <a:pt x="79" y="52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8"/>
                      <a:pt x="81" y="6"/>
                      <a:pt x="78" y="6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3" y="0"/>
                      <a:pt x="11" y="2"/>
                      <a:pt x="11" y="5"/>
                    </a:cubicBezTo>
                    <a:cubicBezTo>
                      <a:pt x="1" y="124"/>
                      <a:pt x="1" y="124"/>
                      <a:pt x="1" y="124"/>
                    </a:cubicBezTo>
                    <a:cubicBezTo>
                      <a:pt x="0" y="127"/>
                      <a:pt x="3" y="130"/>
                      <a:pt x="6" y="130"/>
                    </a:cubicBezTo>
                    <a:cubicBezTo>
                      <a:pt x="67" y="135"/>
                      <a:pt x="67" y="135"/>
                      <a:pt x="67" y="135"/>
                    </a:cubicBezTo>
                    <a:cubicBezTo>
                      <a:pt x="70" y="135"/>
                      <a:pt x="73" y="133"/>
                      <a:pt x="73" y="130"/>
                    </a:cubicBezTo>
                    <a:cubicBezTo>
                      <a:pt x="75" y="110"/>
                      <a:pt x="75" y="110"/>
                      <a:pt x="75" y="110"/>
                    </a:cubicBezTo>
                    <a:lnTo>
                      <a:pt x="74" y="108"/>
                    </a:lnTo>
                    <a:close/>
                    <a:moveTo>
                      <a:pt x="36" y="9"/>
                    </a:moveTo>
                    <a:cubicBezTo>
                      <a:pt x="57" y="11"/>
                      <a:pt x="57" y="11"/>
                      <a:pt x="57" y="11"/>
                    </a:cubicBezTo>
                    <a:cubicBezTo>
                      <a:pt x="58" y="11"/>
                      <a:pt x="59" y="12"/>
                      <a:pt x="59" y="13"/>
                    </a:cubicBezTo>
                    <a:cubicBezTo>
                      <a:pt x="59" y="14"/>
                      <a:pt x="58" y="15"/>
                      <a:pt x="57" y="15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4" y="13"/>
                      <a:pt x="33" y="12"/>
                      <a:pt x="34" y="11"/>
                    </a:cubicBezTo>
                    <a:cubicBezTo>
                      <a:pt x="34" y="10"/>
                      <a:pt x="35" y="9"/>
                      <a:pt x="36" y="9"/>
                    </a:cubicBezTo>
                    <a:close/>
                    <a:moveTo>
                      <a:pt x="36" y="127"/>
                    </a:moveTo>
                    <a:cubicBezTo>
                      <a:pt x="29" y="126"/>
                      <a:pt x="30" y="115"/>
                      <a:pt x="37" y="115"/>
                    </a:cubicBezTo>
                    <a:cubicBezTo>
                      <a:pt x="44" y="116"/>
                      <a:pt x="43" y="127"/>
                      <a:pt x="36" y="1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80147" tIns="40074" rIns="80147" bIns="40074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2913954" y="6203320"/>
              <a:ext cx="2102761" cy="75007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s-ES" sz="1200" dirty="0" smtClean="0">
                  <a:solidFill>
                    <a:srgbClr val="C2672E"/>
                  </a:solidFill>
                  <a:latin typeface="Georgia" pitchFamily="18" charset="0"/>
                </a:rPr>
                <a:t>Soporte: soporte.cde@cgpe.es 910 60 25 58</a:t>
              </a:r>
            </a:p>
          </p:txBody>
        </p:sp>
      </p:grpSp>
      <p:pic>
        <p:nvPicPr>
          <p:cNvPr id="90" name="Picture 2" descr="http://www.icpg.es/admin/photo/news/138355875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r="3014" b="13294"/>
          <a:stretch/>
        </p:blipFill>
        <p:spPr bwMode="auto">
          <a:xfrm>
            <a:off x="6426217" y="182840"/>
            <a:ext cx="1113850" cy="70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Content Placeholder 9"/>
          <p:cNvPicPr>
            <a:picLocks noGrp="1" noChangeAspect="1"/>
          </p:cNvPicPr>
          <p:nvPr>
            <p:ph sz="quarter" idx="15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549" y="91096"/>
            <a:ext cx="868143" cy="883976"/>
          </a:xfrm>
        </p:spPr>
      </p:pic>
      <p:grpSp>
        <p:nvGrpSpPr>
          <p:cNvPr id="92" name="Grupo 91"/>
          <p:cNvGrpSpPr/>
          <p:nvPr/>
        </p:nvGrpSpPr>
        <p:grpSpPr>
          <a:xfrm>
            <a:off x="11450120" y="2091953"/>
            <a:ext cx="458182" cy="458182"/>
            <a:chOff x="511200" y="3975584"/>
            <a:chExt cx="554400" cy="554400"/>
          </a:xfrm>
        </p:grpSpPr>
        <p:sp>
          <p:nvSpPr>
            <p:cNvPr id="93" name="Oval 67"/>
            <p:cNvSpPr>
              <a:spLocks noChangeArrowheads="1"/>
            </p:cNvSpPr>
            <p:nvPr/>
          </p:nvSpPr>
          <p:spPr bwMode="auto">
            <a:xfrm>
              <a:off x="511200" y="3975584"/>
              <a:ext cx="554400" cy="554400"/>
            </a:xfrm>
            <a:prstGeom prst="ellipse">
              <a:avLst/>
            </a:prstGeom>
            <a:solidFill>
              <a:srgbClr val="223C6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4" name="Group 942"/>
            <p:cNvGrpSpPr>
              <a:grpSpLocks noChangeAspect="1"/>
            </p:cNvGrpSpPr>
            <p:nvPr/>
          </p:nvGrpSpPr>
          <p:grpSpPr bwMode="auto">
            <a:xfrm>
              <a:off x="616317" y="4055341"/>
              <a:ext cx="344167" cy="394886"/>
              <a:chOff x="2784" y="1834"/>
              <a:chExt cx="380" cy="436"/>
            </a:xfrm>
          </p:grpSpPr>
          <p:sp>
            <p:nvSpPr>
              <p:cNvPr id="95" name="AutoShape 941"/>
              <p:cNvSpPr>
                <a:spLocks noChangeAspect="1" noChangeArrowheads="1" noTextEdit="1"/>
              </p:cNvSpPr>
              <p:nvPr/>
            </p:nvSpPr>
            <p:spPr bwMode="auto">
              <a:xfrm>
                <a:off x="2784" y="1834"/>
                <a:ext cx="380" cy="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6" name="Freeform 943"/>
              <p:cNvSpPr>
                <a:spLocks noEditPoints="1"/>
              </p:cNvSpPr>
              <p:nvPr/>
            </p:nvSpPr>
            <p:spPr bwMode="auto">
              <a:xfrm>
                <a:off x="2779" y="1834"/>
                <a:ext cx="390" cy="441"/>
              </a:xfrm>
              <a:custGeom>
                <a:avLst/>
                <a:gdLst>
                  <a:gd name="T0" fmla="*/ 40 w 80"/>
                  <a:gd name="T1" fmla="*/ 0 h 91"/>
                  <a:gd name="T2" fmla="*/ 0 w 80"/>
                  <a:gd name="T3" fmla="*/ 40 h 91"/>
                  <a:gd name="T4" fmla="*/ 21 w 80"/>
                  <a:gd name="T5" fmla="*/ 75 h 91"/>
                  <a:gd name="T6" fmla="*/ 20 w 80"/>
                  <a:gd name="T7" fmla="*/ 91 h 91"/>
                  <a:gd name="T8" fmla="*/ 39 w 80"/>
                  <a:gd name="T9" fmla="*/ 80 h 91"/>
                  <a:gd name="T10" fmla="*/ 40 w 80"/>
                  <a:gd name="T11" fmla="*/ 80 h 91"/>
                  <a:gd name="T12" fmla="*/ 80 w 80"/>
                  <a:gd name="T13" fmla="*/ 40 h 91"/>
                  <a:gd name="T14" fmla="*/ 40 w 80"/>
                  <a:gd name="T15" fmla="*/ 0 h 91"/>
                  <a:gd name="T16" fmla="*/ 45 w 80"/>
                  <a:gd name="T17" fmla="*/ 63 h 91"/>
                  <a:gd name="T18" fmla="*/ 35 w 80"/>
                  <a:gd name="T19" fmla="*/ 63 h 91"/>
                  <a:gd name="T20" fmla="*/ 35 w 80"/>
                  <a:gd name="T21" fmla="*/ 30 h 91"/>
                  <a:gd name="T22" fmla="*/ 45 w 80"/>
                  <a:gd name="T23" fmla="*/ 30 h 91"/>
                  <a:gd name="T24" fmla="*/ 45 w 80"/>
                  <a:gd name="T25" fmla="*/ 63 h 91"/>
                  <a:gd name="T26" fmla="*/ 40 w 80"/>
                  <a:gd name="T27" fmla="*/ 26 h 91"/>
                  <a:gd name="T28" fmla="*/ 35 w 80"/>
                  <a:gd name="T29" fmla="*/ 21 h 91"/>
                  <a:gd name="T30" fmla="*/ 40 w 80"/>
                  <a:gd name="T31" fmla="*/ 16 h 91"/>
                  <a:gd name="T32" fmla="*/ 45 w 80"/>
                  <a:gd name="T33" fmla="*/ 21 h 91"/>
                  <a:gd name="T34" fmla="*/ 40 w 80"/>
                  <a:gd name="T35" fmla="*/ 26 h 91"/>
                  <a:gd name="T36" fmla="*/ 40 w 80"/>
                  <a:gd name="T37" fmla="*/ 26 h 91"/>
                  <a:gd name="T38" fmla="*/ 40 w 80"/>
                  <a:gd name="T39" fmla="*/ 2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0" h="91">
                    <a:moveTo>
                      <a:pt x="40" y="0"/>
                    </a:moveTo>
                    <a:cubicBezTo>
                      <a:pt x="18" y="0"/>
                      <a:pt x="0" y="18"/>
                      <a:pt x="0" y="40"/>
                    </a:cubicBezTo>
                    <a:cubicBezTo>
                      <a:pt x="0" y="55"/>
                      <a:pt x="8" y="68"/>
                      <a:pt x="21" y="75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39" y="80"/>
                      <a:pt x="39" y="80"/>
                      <a:pt x="39" y="80"/>
                    </a:cubicBezTo>
                    <a:cubicBezTo>
                      <a:pt x="39" y="80"/>
                      <a:pt x="40" y="80"/>
                      <a:pt x="40" y="80"/>
                    </a:cubicBezTo>
                    <a:cubicBezTo>
                      <a:pt x="62" y="80"/>
                      <a:pt x="80" y="6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  <a:moveTo>
                      <a:pt x="4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45" y="30"/>
                      <a:pt x="45" y="30"/>
                      <a:pt x="45" y="30"/>
                    </a:cubicBezTo>
                    <a:lnTo>
                      <a:pt x="45" y="63"/>
                    </a:lnTo>
                    <a:close/>
                    <a:moveTo>
                      <a:pt x="40" y="26"/>
                    </a:moveTo>
                    <a:cubicBezTo>
                      <a:pt x="37" y="26"/>
                      <a:pt x="35" y="24"/>
                      <a:pt x="35" y="21"/>
                    </a:cubicBezTo>
                    <a:cubicBezTo>
                      <a:pt x="35" y="18"/>
                      <a:pt x="37" y="16"/>
                      <a:pt x="40" y="16"/>
                    </a:cubicBezTo>
                    <a:cubicBezTo>
                      <a:pt x="43" y="16"/>
                      <a:pt x="45" y="18"/>
                      <a:pt x="45" y="21"/>
                    </a:cubicBezTo>
                    <a:cubicBezTo>
                      <a:pt x="45" y="24"/>
                      <a:pt x="43" y="26"/>
                      <a:pt x="40" y="26"/>
                    </a:cubicBezTo>
                    <a:close/>
                    <a:moveTo>
                      <a:pt x="40" y="26"/>
                    </a:moveTo>
                    <a:cubicBezTo>
                      <a:pt x="40" y="26"/>
                      <a:pt x="40" y="26"/>
                      <a:pt x="40" y="2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5053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/>
          <p:cNvSpPr/>
          <p:nvPr/>
        </p:nvSpPr>
        <p:spPr bwMode="ltGray">
          <a:xfrm>
            <a:off x="504561" y="6453234"/>
            <a:ext cx="504056" cy="288032"/>
          </a:xfrm>
          <a:prstGeom prst="rect">
            <a:avLst/>
          </a:prstGeom>
          <a:solidFill>
            <a:schemeClr val="bg2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449141" y="512618"/>
            <a:ext cx="11562748" cy="290126"/>
          </a:xfrm>
          <a:prstGeom prst="rect">
            <a:avLst/>
          </a:prstGeom>
          <a:solidFill>
            <a:schemeClr val="bg2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37" name="Picture 2" descr="http://bluecell.es/clientes/procuradores/img/sede-actual/sede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" r="1"/>
          <a:stretch/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arallelogram 1"/>
          <p:cNvSpPr/>
          <p:nvPr/>
        </p:nvSpPr>
        <p:spPr bwMode="ltGray">
          <a:xfrm flipH="1">
            <a:off x="-284149" y="10633"/>
            <a:ext cx="12760296" cy="6858001"/>
          </a:xfrm>
          <a:prstGeom prst="parallelogram">
            <a:avLst>
              <a:gd name="adj" fmla="val 28464"/>
            </a:avLst>
          </a:prstGeom>
          <a:gradFill>
            <a:gsLst>
              <a:gs pos="18000">
                <a:srgbClr val="004D86">
                  <a:alpha val="70000"/>
                </a:srgbClr>
              </a:gs>
              <a:gs pos="0">
                <a:srgbClr val="002060">
                  <a:alpha val="70000"/>
                </a:srgbClr>
              </a:gs>
              <a:gs pos="48000">
                <a:srgbClr val="00589A">
                  <a:alpha val="70000"/>
                </a:srgbClr>
              </a:gs>
              <a:gs pos="81000">
                <a:srgbClr val="004D86">
                  <a:alpha val="70000"/>
                </a:srgbClr>
              </a:gs>
              <a:gs pos="100000">
                <a:srgbClr val="002060">
                  <a:lumMod val="100000"/>
                  <a:alpha val="70000"/>
                </a:srgbClr>
              </a:gs>
            </a:gsLst>
            <a:lin ang="5400000" scaled="1"/>
          </a:gra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341199" y="897255"/>
            <a:ext cx="4633761" cy="7432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1300" dirty="0">
                <a:solidFill>
                  <a:schemeClr val="bg2"/>
                </a:solidFill>
                <a:latin typeface="Georgia" panose="02040502050405020303" pitchFamily="18" charset="0"/>
              </a:rPr>
              <a:t>Para acreditar la presentación de cualquier escrito ante las Administraciones Públicas o entidades privadas.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012232" y="110151"/>
            <a:ext cx="6167536" cy="622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dirty="0" smtClean="0">
                <a:solidFill>
                  <a:schemeClr val="bg2"/>
                </a:solidFill>
                <a:latin typeface="Georgia" panose="02040502050405020303" pitchFamily="18" charset="0"/>
              </a:rPr>
              <a:t>¿Para qué puedo utilizar la plataforma de certificación de envíos?</a:t>
            </a:r>
            <a:endParaRPr lang="es-ES" sz="1600" b="1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1693172" y="5714713"/>
            <a:ext cx="8805656" cy="622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 smtClean="0">
                <a:solidFill>
                  <a:schemeClr val="bg2"/>
                </a:solidFill>
                <a:latin typeface="Georgia" panose="02040502050405020303" pitchFamily="18" charset="0"/>
              </a:rPr>
              <a:t>En definitiva, se trata de un sistema que facilita tu trabajo diario, aportándote seguridad y ahorrándote tiempo y dinero</a:t>
            </a:r>
            <a:r>
              <a:rPr lang="es-ES" sz="1300" b="1" dirty="0" smtClean="0">
                <a:solidFill>
                  <a:schemeClr val="bg2"/>
                </a:solidFill>
                <a:latin typeface="Georgia" panose="02040502050405020303" pitchFamily="18" charset="0"/>
              </a:rPr>
              <a:t>.</a:t>
            </a:r>
            <a:endParaRPr lang="es-ES" sz="1300" b="1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angle 2"/>
          <p:cNvSpPr/>
          <p:nvPr/>
        </p:nvSpPr>
        <p:spPr bwMode="ltGray">
          <a:xfrm>
            <a:off x="-1434114" y="-221674"/>
            <a:ext cx="1417320" cy="3257542"/>
          </a:xfrm>
          <a:prstGeom prst="rect">
            <a:avLst/>
          </a:prstGeom>
          <a:solidFill>
            <a:srgbClr val="F5F5F5"/>
          </a:solidFill>
          <a:ln w="31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6" name="Rectangle 35"/>
          <p:cNvSpPr/>
          <p:nvPr/>
        </p:nvSpPr>
        <p:spPr bwMode="ltGray">
          <a:xfrm>
            <a:off x="12207239" y="3713546"/>
            <a:ext cx="1417320" cy="3257542"/>
          </a:xfrm>
          <a:prstGeom prst="rect">
            <a:avLst/>
          </a:prstGeom>
          <a:solidFill>
            <a:srgbClr val="F5F5F5"/>
          </a:solidFill>
          <a:ln w="3175"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160328" y="1965604"/>
            <a:ext cx="4633761" cy="7432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endParaRPr lang="es-ES" sz="1300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160328" y="2316526"/>
            <a:ext cx="4633761" cy="7432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1300" dirty="0">
                <a:solidFill>
                  <a:schemeClr val="bg2"/>
                </a:solidFill>
                <a:latin typeface="Georgia" panose="02040502050405020303" pitchFamily="18" charset="0"/>
              </a:rPr>
              <a:t>Para presentar reclamaciones </a:t>
            </a:r>
            <a:r>
              <a:rPr lang="es-ES" sz="1300" dirty="0" smtClean="0">
                <a:solidFill>
                  <a:schemeClr val="bg2"/>
                </a:solidFill>
                <a:latin typeface="Georgia" panose="02040502050405020303" pitchFamily="18" charset="0"/>
              </a:rPr>
              <a:t>económicas por falta de ingresos</a:t>
            </a:r>
            <a:r>
              <a:rPr lang="es-ES" sz="1300" dirty="0">
                <a:solidFill>
                  <a:schemeClr val="bg2"/>
                </a:solidFill>
                <a:latin typeface="Georgia" panose="02040502050405020303" pitchFamily="18" charset="0"/>
              </a:rPr>
              <a:t>, </a:t>
            </a:r>
            <a:r>
              <a:rPr lang="es-ES" sz="1300" dirty="0" smtClean="0">
                <a:solidFill>
                  <a:schemeClr val="bg2"/>
                </a:solidFill>
                <a:latin typeface="Georgia" panose="02040502050405020303" pitchFamily="18" charset="0"/>
              </a:rPr>
              <a:t>de pagos </a:t>
            </a:r>
            <a:r>
              <a:rPr lang="es-ES" sz="1300" dirty="0">
                <a:solidFill>
                  <a:schemeClr val="bg2"/>
                </a:solidFill>
                <a:latin typeface="Georgia" panose="02040502050405020303" pitchFamily="18" charset="0"/>
              </a:rPr>
              <a:t>o recaudaciones.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s-ES" sz="1300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160328" y="2922812"/>
            <a:ext cx="4633761" cy="7432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1300" dirty="0">
                <a:solidFill>
                  <a:schemeClr val="bg2"/>
                </a:solidFill>
                <a:latin typeface="Georgia" panose="02040502050405020303" pitchFamily="18" charset="0"/>
              </a:rPr>
              <a:t>Para acreditar la renuncia voluntaria ante un cliente en el ejercicio de la representación en un proceso judicial.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s-ES" sz="1300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6160328" y="3494027"/>
            <a:ext cx="4633761" cy="7432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1300" dirty="0">
                <a:solidFill>
                  <a:schemeClr val="bg2"/>
                </a:solidFill>
                <a:latin typeface="Georgia" panose="02040502050405020303" pitchFamily="18" charset="0"/>
              </a:rPr>
              <a:t>Para c</a:t>
            </a:r>
            <a:r>
              <a:rPr lang="es-ES" sz="1300" dirty="0" smtClean="0">
                <a:solidFill>
                  <a:schemeClr val="bg2"/>
                </a:solidFill>
                <a:latin typeface="Georgia" panose="02040502050405020303" pitchFamily="18" charset="0"/>
              </a:rPr>
              <a:t>omunicarme </a:t>
            </a:r>
            <a:r>
              <a:rPr lang="es-ES" sz="1300" dirty="0">
                <a:solidFill>
                  <a:schemeClr val="bg2"/>
                </a:solidFill>
                <a:latin typeface="Georgia" panose="02040502050405020303" pitchFamily="18" charset="0"/>
              </a:rPr>
              <a:t>con </a:t>
            </a:r>
            <a:r>
              <a:rPr lang="es-ES" sz="1300" dirty="0" smtClean="0">
                <a:solidFill>
                  <a:schemeClr val="bg2"/>
                </a:solidFill>
                <a:latin typeface="Georgia" panose="02040502050405020303" pitchFamily="18" charset="0"/>
              </a:rPr>
              <a:t>mis </a:t>
            </a:r>
            <a:r>
              <a:rPr lang="es-ES" sz="1300" dirty="0">
                <a:solidFill>
                  <a:schemeClr val="bg2"/>
                </a:solidFill>
                <a:latin typeface="Georgia" panose="02040502050405020303" pitchFamily="18" charset="0"/>
              </a:rPr>
              <a:t>clientes o terceros mediante notificaciones electrónicas </a:t>
            </a:r>
            <a:r>
              <a:rPr lang="es-ES" sz="1300" dirty="0" smtClean="0">
                <a:solidFill>
                  <a:schemeClr val="bg2"/>
                </a:solidFill>
                <a:latin typeface="Georgia" panose="02040502050405020303" pitchFamily="18" charset="0"/>
              </a:rPr>
              <a:t>certificadas</a:t>
            </a:r>
            <a:r>
              <a:rPr lang="es-ES" sz="1300" dirty="0">
                <a:solidFill>
                  <a:schemeClr val="bg2"/>
                </a:solidFill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160328" y="4098654"/>
            <a:ext cx="4633761" cy="7432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1300" dirty="0">
                <a:solidFill>
                  <a:schemeClr val="bg2"/>
                </a:solidFill>
                <a:latin typeface="Georgia" panose="02040502050405020303" pitchFamily="18" charset="0"/>
              </a:rPr>
              <a:t>Para acreditar </a:t>
            </a:r>
            <a:r>
              <a:rPr lang="es-ES" sz="1300" dirty="0" smtClean="0">
                <a:solidFill>
                  <a:schemeClr val="bg2"/>
                </a:solidFill>
                <a:latin typeface="Georgia" panose="02040502050405020303" pitchFamily="18" charset="0"/>
              </a:rPr>
              <a:t>la realización de </a:t>
            </a:r>
            <a:r>
              <a:rPr lang="es-ES" sz="1300" dirty="0">
                <a:solidFill>
                  <a:schemeClr val="bg2"/>
                </a:solidFill>
                <a:latin typeface="Georgia" panose="02040502050405020303" pitchFamily="18" charset="0"/>
              </a:rPr>
              <a:t>comunicaciones electrónicas mediante SMS y FAX.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s-ES" sz="1300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160328" y="4879912"/>
            <a:ext cx="4633761" cy="7432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285750" indent="-285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 sz="1300">
                <a:solidFill>
                  <a:schemeClr val="bg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s-ES" dirty="0"/>
              <a:t>Para ofrecer a </a:t>
            </a:r>
            <a:r>
              <a:rPr lang="es-ES" dirty="0" smtClean="0"/>
              <a:t>mis clientes </a:t>
            </a:r>
            <a:r>
              <a:rPr lang="es-ES" dirty="0"/>
              <a:t>un servicio de comunicación electrónica certificada, dotado de mayor seguridad y más económico que el servicio de burofax.</a:t>
            </a:r>
          </a:p>
          <a:p>
            <a:endParaRPr lang="es-ES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160328" y="1555632"/>
            <a:ext cx="4633761" cy="7432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1300" dirty="0">
                <a:solidFill>
                  <a:schemeClr val="bg2"/>
                </a:solidFill>
                <a:latin typeface="Georgia" panose="02040502050405020303" pitchFamily="18" charset="0"/>
              </a:rPr>
              <a:t>Para solicitar cobertura sanitaria, ayudas sociales, calificaciones de minusvalías, permisos de trabajo o permisos de residencia.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s-ES" sz="1300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6167947" y="897255"/>
            <a:ext cx="4633761" cy="7432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285750" indent="-285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 sz="1300">
                <a:solidFill>
                  <a:schemeClr val="bg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s-ES" dirty="0"/>
              <a:t>Para </a:t>
            </a:r>
            <a:r>
              <a:rPr lang="es-ES" dirty="0" smtClean="0"/>
              <a:t>acreditar que se ha comunicado un despido o una carta sancionadora.</a:t>
            </a:r>
            <a:endParaRPr lang="es-ES" dirty="0"/>
          </a:p>
          <a:p>
            <a:endParaRPr lang="es-ES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341199" y="1555632"/>
            <a:ext cx="4633761" cy="7432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1300" dirty="0">
                <a:solidFill>
                  <a:schemeClr val="bg2"/>
                </a:solidFill>
                <a:latin typeface="Georgia" panose="02040502050405020303" pitchFamily="18" charset="0"/>
              </a:rPr>
              <a:t>Para acreditar la presentación de cualquier trámite que </a:t>
            </a:r>
            <a:r>
              <a:rPr lang="es-ES" sz="1300" dirty="0" smtClean="0">
                <a:solidFill>
                  <a:schemeClr val="bg2"/>
                </a:solidFill>
                <a:latin typeface="Georgia" panose="02040502050405020303" pitchFamily="18" charset="0"/>
              </a:rPr>
              <a:t>se realice ante </a:t>
            </a:r>
            <a:r>
              <a:rPr lang="es-ES" sz="1300" dirty="0">
                <a:solidFill>
                  <a:schemeClr val="bg2"/>
                </a:solidFill>
                <a:latin typeface="Georgia" panose="02040502050405020303" pitchFamily="18" charset="0"/>
              </a:rPr>
              <a:t>la Seguridad Social.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s-ES" sz="1300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341199" y="2316526"/>
            <a:ext cx="4633761" cy="7432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1300" dirty="0">
                <a:solidFill>
                  <a:schemeClr val="bg2"/>
                </a:solidFill>
                <a:latin typeface="Georgia" panose="02040502050405020303" pitchFamily="18" charset="0"/>
              </a:rPr>
              <a:t>Para presentar reclamaciones de derechos </a:t>
            </a:r>
            <a:r>
              <a:rPr lang="es-ES" sz="1300" dirty="0" smtClean="0">
                <a:solidFill>
                  <a:schemeClr val="bg2"/>
                </a:solidFill>
                <a:latin typeface="Georgia" panose="02040502050405020303" pitchFamily="18" charset="0"/>
              </a:rPr>
              <a:t>laborales, </a:t>
            </a:r>
            <a:r>
              <a:rPr lang="es-ES" sz="1300" dirty="0">
                <a:solidFill>
                  <a:schemeClr val="bg2"/>
                </a:solidFill>
                <a:latin typeface="Georgia" panose="02040502050405020303" pitchFamily="18" charset="0"/>
              </a:rPr>
              <a:t>de prestaciones</a:t>
            </a:r>
            <a:r>
              <a:rPr lang="es-ES" sz="1300" dirty="0" smtClean="0">
                <a:solidFill>
                  <a:schemeClr val="bg2"/>
                </a:solidFill>
                <a:latin typeface="Georgia" panose="02040502050405020303" pitchFamily="18" charset="0"/>
              </a:rPr>
              <a:t>, de </a:t>
            </a:r>
            <a:r>
              <a:rPr lang="es-ES" sz="1300" dirty="0">
                <a:solidFill>
                  <a:schemeClr val="bg2"/>
                </a:solidFill>
                <a:latin typeface="Georgia" panose="02040502050405020303" pitchFamily="18" charset="0"/>
              </a:rPr>
              <a:t>cambios contractuales y recursos. 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341199" y="2922812"/>
            <a:ext cx="4633761" cy="7432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1300" dirty="0">
                <a:solidFill>
                  <a:schemeClr val="bg2"/>
                </a:solidFill>
                <a:latin typeface="Georgia" panose="02040502050405020303" pitchFamily="18" charset="0"/>
              </a:rPr>
              <a:t>Para enviar informes de las auditorias </a:t>
            </a:r>
            <a:r>
              <a:rPr lang="es-ES" sz="1300" dirty="0" smtClean="0">
                <a:solidFill>
                  <a:schemeClr val="bg2"/>
                </a:solidFill>
                <a:latin typeface="Georgia" panose="02040502050405020303" pitchFamily="18" charset="0"/>
              </a:rPr>
              <a:t>y </a:t>
            </a:r>
            <a:r>
              <a:rPr lang="es-ES" sz="1300" dirty="0">
                <a:solidFill>
                  <a:schemeClr val="bg2"/>
                </a:solidFill>
                <a:latin typeface="Georgia" panose="02040502050405020303" pitchFamily="18" charset="0"/>
              </a:rPr>
              <a:t>los peritajes </a:t>
            </a:r>
            <a:r>
              <a:rPr lang="es-ES" sz="1300" dirty="0" smtClean="0">
                <a:solidFill>
                  <a:schemeClr val="bg2"/>
                </a:solidFill>
                <a:latin typeface="Georgia" panose="02040502050405020303" pitchFamily="18" charset="0"/>
              </a:rPr>
              <a:t>laborales.</a:t>
            </a:r>
            <a:endParaRPr lang="es-ES" sz="1300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1341199" y="3494027"/>
            <a:ext cx="4633761" cy="7432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1300" dirty="0">
                <a:solidFill>
                  <a:schemeClr val="bg2"/>
                </a:solidFill>
                <a:latin typeface="Georgia" panose="02040502050405020303" pitchFamily="18" charset="0"/>
              </a:rPr>
              <a:t>Para acreditar la presentación de expedientes de jubilación, viudedad o incapacidad.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341199" y="4098654"/>
            <a:ext cx="4633761" cy="7432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1300" dirty="0">
                <a:solidFill>
                  <a:schemeClr val="bg2"/>
                </a:solidFill>
                <a:latin typeface="Georgia" panose="02040502050405020303" pitchFamily="18" charset="0"/>
              </a:rPr>
              <a:t>Para solicitar pensiones de incapacidad, invalidez, jubilación, viudedad, orfandad, maternidad o paternidad.</a:t>
            </a:r>
            <a:r>
              <a:rPr lang="es-ES" sz="1300" dirty="0"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341199" y="4879912"/>
            <a:ext cx="4633761" cy="7432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1300" dirty="0">
                <a:solidFill>
                  <a:schemeClr val="bg2"/>
                </a:solidFill>
                <a:latin typeface="Georgia" panose="02040502050405020303" pitchFamily="18" charset="0"/>
              </a:rPr>
              <a:t>Para </a:t>
            </a:r>
            <a:r>
              <a:rPr lang="es-ES" sz="1300" dirty="0" smtClean="0">
                <a:solidFill>
                  <a:schemeClr val="bg2"/>
                </a:solidFill>
                <a:latin typeface="Georgia" panose="02040502050405020303" pitchFamily="18" charset="0"/>
              </a:rPr>
              <a:t>comunicar la extinción de contratos, el envío de nóminas y cualquier otra comunicación en el ámbito laboral.</a:t>
            </a:r>
            <a:r>
              <a:rPr lang="es-ES" sz="1300" dirty="0" smtClean="0">
                <a:latin typeface="Georgia" panose="02040502050405020303" pitchFamily="18" charset="0"/>
              </a:rPr>
              <a:t> </a:t>
            </a:r>
            <a:endParaRPr lang="es-ES" sz="1300" dirty="0">
              <a:latin typeface="Georgia" panose="02040502050405020303" pitchFamily="18" charset="0"/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1832447" y="6096873"/>
            <a:ext cx="2550910" cy="723500"/>
            <a:chOff x="1858735" y="4600295"/>
            <a:chExt cx="4045330" cy="1308366"/>
          </a:xfrm>
        </p:grpSpPr>
        <p:pic>
          <p:nvPicPr>
            <p:cNvPr id="34" name="Picture 33" descr="PwC_PC_Spain_Barcelona_MB_033.bmp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42135"/>
            <a:stretch/>
          </p:blipFill>
          <p:spPr>
            <a:xfrm>
              <a:off x="4537202" y="4625235"/>
              <a:ext cx="1366863" cy="1258487"/>
            </a:xfrm>
            <a:prstGeom prst="diamond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0"/>
            <a:stretch/>
          </p:blipFill>
          <p:spPr>
            <a:xfrm>
              <a:off x="1858735" y="4633088"/>
              <a:ext cx="1312332" cy="1242780"/>
            </a:xfrm>
            <a:prstGeom prst="diamond">
              <a:avLst/>
            </a:prstGeom>
          </p:spPr>
        </p:pic>
        <p:pic>
          <p:nvPicPr>
            <p:cNvPr id="40" name="Picture 37" descr="PwC_Swiz_Zurich_C_MB_48.bmp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721" r="43333" b="8283"/>
            <a:stretch/>
          </p:blipFill>
          <p:spPr>
            <a:xfrm>
              <a:off x="3186305" y="4600295"/>
              <a:ext cx="1341523" cy="1308366"/>
            </a:xfrm>
            <a:prstGeom prst="diamond">
              <a:avLst/>
            </a:prstGeom>
          </p:spPr>
        </p:pic>
      </p:grpSp>
      <p:grpSp>
        <p:nvGrpSpPr>
          <p:cNvPr id="41" name="Grupo 40"/>
          <p:cNvGrpSpPr/>
          <p:nvPr/>
        </p:nvGrpSpPr>
        <p:grpSpPr>
          <a:xfrm>
            <a:off x="8423701" y="6104246"/>
            <a:ext cx="2677154" cy="708750"/>
            <a:chOff x="6660668" y="4606266"/>
            <a:chExt cx="4018451" cy="1296424"/>
          </a:xfrm>
        </p:grpSpPr>
        <p:pic>
          <p:nvPicPr>
            <p:cNvPr id="42" name="Picture 2" descr="http://bluecell.es/clientes/procuradores/img/sede-actual/sede1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530"/>
            <a:stretch/>
          </p:blipFill>
          <p:spPr bwMode="auto">
            <a:xfrm>
              <a:off x="9352561" y="4606266"/>
              <a:ext cx="1326558" cy="1296424"/>
            </a:xfrm>
            <a:prstGeom prst="diamond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" descr="http://bluecell.es/clientes/procuradores/img/sede-actual/sede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6925" y="4606266"/>
              <a:ext cx="1337614" cy="1296424"/>
            </a:xfrm>
            <a:prstGeom prst="diamond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6" descr="http://bluecell.es/clientes/procuradores/img/sede-actual/sede6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163"/>
            <a:stretch/>
          </p:blipFill>
          <p:spPr bwMode="auto">
            <a:xfrm>
              <a:off x="6660668" y="4606266"/>
              <a:ext cx="1333696" cy="1296424"/>
            </a:xfrm>
            <a:prstGeom prst="diamond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Title 1"/>
          <p:cNvSpPr txBox="1">
            <a:spLocks/>
          </p:cNvSpPr>
          <p:nvPr/>
        </p:nvSpPr>
        <p:spPr>
          <a:xfrm>
            <a:off x="4014878" y="6310938"/>
            <a:ext cx="4633761" cy="7432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285750" indent="-285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 sz="1300">
                <a:solidFill>
                  <a:schemeClr val="bg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es-ES" sz="1200" dirty="0"/>
              <a:t>https://portalprocuradorescertificacion.cgpe.es/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70600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_qu6PPRfjEOxN4czDL8HmA"/>
</p:tagLst>
</file>

<file path=ppt/theme/theme1.xml><?xml version="1.0" encoding="utf-8"?>
<a:theme xmlns:a="http://schemas.openxmlformats.org/drawingml/2006/main" name="PwC">
  <a:themeElements>
    <a:clrScheme name="PwC Orange">
      <a:dk1>
        <a:srgbClr val="000000"/>
      </a:dk1>
      <a:lt1>
        <a:srgbClr val="FFFFFF"/>
      </a:lt1>
      <a:dk2>
        <a:srgbClr val="DC6900"/>
      </a:dk2>
      <a:lt2>
        <a:srgbClr val="FFFFFF"/>
      </a:lt2>
      <a:accent1>
        <a:srgbClr val="DC6900"/>
      </a:accent1>
      <a:accent2>
        <a:srgbClr val="FFB600"/>
      </a:accent2>
      <a:accent3>
        <a:srgbClr val="602320"/>
      </a:accent3>
      <a:accent4>
        <a:srgbClr val="E27588"/>
      </a:accent4>
      <a:accent5>
        <a:srgbClr val="A32020"/>
      </a:accent5>
      <a:accent6>
        <a:srgbClr val="E0301E"/>
      </a:accent6>
      <a:hlink>
        <a:srgbClr val="0000FF"/>
      </a:hlink>
      <a:folHlink>
        <a:srgbClr val="0000FF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/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indent="-274320">
          <a:spcAft>
            <a:spcPts val="900"/>
          </a:spcAft>
          <a:defRPr sz="2000" dirty="0" err="1" smtClean="0">
            <a:latin typeface="Georgia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94186EA-B0B2-4E41-A351-6242F0C72D9D}" vid="{E142F899-578D-4885-93C2-118BB84F88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704</TotalTime>
  <Words>612</Words>
  <Application>Microsoft Office PowerPoint</Application>
  <PresentationFormat>Panorámica</PresentationFormat>
  <Paragraphs>72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Georgia</vt:lpstr>
      <vt:lpstr>Wingdings</vt:lpstr>
      <vt:lpstr>PwC</vt:lpstr>
      <vt:lpstr>Presentación de PowerPoint</vt:lpstr>
      <vt:lpstr>Presentación de PowerPoint</vt:lpstr>
    </vt:vector>
  </TitlesOfParts>
  <Company>PricewaterhouseCoopers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Morales Monte</dc:creator>
  <cp:lastModifiedBy>Juan Morales Monte</cp:lastModifiedBy>
  <cp:revision>81</cp:revision>
  <dcterms:created xsi:type="dcterms:W3CDTF">2017-01-18T10:19:04Z</dcterms:created>
  <dcterms:modified xsi:type="dcterms:W3CDTF">2017-09-25T09:17:10Z</dcterms:modified>
</cp:coreProperties>
</file>